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5"/>
  </p:notesMasterIdLst>
  <p:sldIdLst>
    <p:sldId id="262" r:id="rId3"/>
    <p:sldId id="264" r:id="rId4"/>
  </p:sldIdLst>
  <p:sldSz cx="6858000" cy="10080625"/>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51" autoAdjust="0"/>
    <p:restoredTop sz="94660"/>
  </p:normalViewPr>
  <p:slideViewPr>
    <p:cSldViewPr snapToGrid="0">
      <p:cViewPr varScale="1">
        <p:scale>
          <a:sx n="72" d="100"/>
          <a:sy n="72" d="100"/>
        </p:scale>
        <p:origin x="2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E392E75A-2467-4E1F-9B6C-7948DD28DBA4}" type="datetimeFigureOut">
              <a:rPr kumimoji="1" lang="ja-JP" altLang="en-US" smtClean="0"/>
              <a:t>2022/6/9</a:t>
            </a:fld>
            <a:endParaRPr kumimoji="1" lang="ja-JP" altLang="en-US" dirty="0"/>
          </a:p>
        </p:txBody>
      </p:sp>
      <p:sp>
        <p:nvSpPr>
          <p:cNvPr id="4" name="スライド イメージ プレースホルダー 3"/>
          <p:cNvSpPr>
            <a:spLocks noGrp="1" noRot="1" noChangeAspect="1"/>
          </p:cNvSpPr>
          <p:nvPr>
            <p:ph type="sldImg" idx="2"/>
          </p:nvPr>
        </p:nvSpPr>
        <p:spPr>
          <a:xfrm>
            <a:off x="2262188" y="1243013"/>
            <a:ext cx="2282825"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7C69387-8489-4697-9EF4-DF934F26E8B1}" type="slidenum">
              <a:rPr kumimoji="1" lang="ja-JP" altLang="en-US" smtClean="0"/>
              <a:t>‹#›</a:t>
            </a:fld>
            <a:endParaRPr kumimoji="1" lang="ja-JP" altLang="en-US" dirty="0"/>
          </a:p>
        </p:txBody>
      </p:sp>
    </p:spTree>
    <p:extLst>
      <p:ext uri="{BB962C8B-B14F-4D97-AF65-F5344CB8AC3E}">
        <p14:creationId xmlns:p14="http://schemas.microsoft.com/office/powerpoint/2010/main" val="38871200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49770"/>
            <a:ext cx="5829300" cy="3509551"/>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94662"/>
            <a:ext cx="5143500" cy="243381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A4B0170-B08D-46B2-89F7-6B9B3E3130C6}" type="datetime1">
              <a:rPr lang="ja-JP" altLang="en-US" smtClean="0">
                <a:solidFill>
                  <a:prstClr val="black">
                    <a:tint val="75000"/>
                  </a:prstClr>
                </a:solidFill>
              </a:rPr>
              <a:pPr/>
              <a:t>2022/6/9</a:t>
            </a:fld>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0A180AD-A5C7-454F-B5E4-924A553ED44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61098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A7B5F1F-52FD-4AD3-9DD6-D0A1E6B8FFF1}" type="datetime1">
              <a:rPr lang="ja-JP" altLang="en-US" smtClean="0">
                <a:solidFill>
                  <a:prstClr val="black">
                    <a:tint val="75000"/>
                  </a:prstClr>
                </a:solidFill>
              </a:rPr>
              <a:pPr/>
              <a:t>2022/6/9</a:t>
            </a:fld>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0A180AD-A5C7-454F-B5E4-924A553ED44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86110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36700"/>
            <a:ext cx="1478756" cy="8542864"/>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36700"/>
            <a:ext cx="4350544" cy="85428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09E8934-425B-42C6-B662-7A16A3E9D634}" type="datetime1">
              <a:rPr lang="ja-JP" altLang="en-US" smtClean="0">
                <a:solidFill>
                  <a:prstClr val="black">
                    <a:tint val="75000"/>
                  </a:prstClr>
                </a:solidFill>
              </a:rPr>
              <a:pPr/>
              <a:t>2022/6/9</a:t>
            </a:fld>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0A180AD-A5C7-454F-B5E4-924A553ED44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33841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49770"/>
            <a:ext cx="5829300" cy="3509551"/>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94662"/>
            <a:ext cx="5143500" cy="243381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A4B0170-B08D-46B2-89F7-6B9B3E3130C6}" type="datetime1">
              <a:rPr lang="ja-JP" altLang="en-US" smtClean="0">
                <a:solidFill>
                  <a:prstClr val="black">
                    <a:tint val="75000"/>
                  </a:prstClr>
                </a:solidFill>
              </a:rPr>
              <a:pPr/>
              <a:t>2022/6/9</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A180AD-A5C7-454F-B5E4-924A553ED44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13724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814FA8D-3E9A-4A1B-8E68-79A8E1BEE4EF}" type="datetime1">
              <a:rPr lang="ja-JP" altLang="en-US" smtClean="0">
                <a:solidFill>
                  <a:prstClr val="black">
                    <a:tint val="75000"/>
                  </a:prstClr>
                </a:solidFill>
              </a:rPr>
              <a:pPr/>
              <a:t>2022/6/9</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A180AD-A5C7-454F-B5E4-924A553ED44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54385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7" y="2513159"/>
            <a:ext cx="5915025" cy="4193259"/>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7" y="6746088"/>
            <a:ext cx="5915025" cy="2205136"/>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769FD3F-C458-4954-84AB-FB0605746150}" type="datetime1">
              <a:rPr lang="ja-JP" altLang="en-US" smtClean="0">
                <a:solidFill>
                  <a:prstClr val="black">
                    <a:tint val="75000"/>
                  </a:prstClr>
                </a:solidFill>
              </a:rPr>
              <a:pPr/>
              <a:t>2022/6/9</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A180AD-A5C7-454F-B5E4-924A553ED44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23889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83500"/>
            <a:ext cx="2914650" cy="639606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83500"/>
            <a:ext cx="2914650" cy="639606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C46FE2D-4FE0-4F31-8C82-FDCB4B96E15E}" type="datetime1">
              <a:rPr lang="ja-JP" altLang="en-US" smtClean="0">
                <a:solidFill>
                  <a:prstClr val="black">
                    <a:tint val="75000"/>
                  </a:prstClr>
                </a:solidFill>
              </a:rPr>
              <a:pPr/>
              <a:t>2022/6/9</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A180AD-A5C7-454F-B5E4-924A553ED44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6681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2" y="536702"/>
            <a:ext cx="5915025" cy="1948455"/>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71155"/>
            <a:ext cx="2901255" cy="121107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82229"/>
            <a:ext cx="2901255" cy="541600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4" y="2471155"/>
            <a:ext cx="2915543" cy="121107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4" y="3682229"/>
            <a:ext cx="2915543" cy="541600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2F7377C-A3DE-4945-ADB0-2B0E05863D2C}" type="datetime1">
              <a:rPr lang="ja-JP" altLang="en-US" smtClean="0">
                <a:solidFill>
                  <a:prstClr val="black">
                    <a:tint val="75000"/>
                  </a:prstClr>
                </a:solidFill>
              </a:rPr>
              <a:pPr/>
              <a:t>2022/6/9</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0A180AD-A5C7-454F-B5E4-924A553ED44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90269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FE62D55-C0B1-4BA2-9AC5-D1F1F679E173}" type="datetime1">
              <a:rPr lang="ja-JP" altLang="en-US" smtClean="0">
                <a:solidFill>
                  <a:prstClr val="black">
                    <a:tint val="75000"/>
                  </a:prstClr>
                </a:solidFill>
              </a:rPr>
              <a:pPr/>
              <a:t>2022/6/9</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0A180AD-A5C7-454F-B5E4-924A553ED44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22365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0E175-DD0F-461B-B2D5-A5700E9A7034}" type="datetime1">
              <a:rPr lang="ja-JP" altLang="en-US" smtClean="0">
                <a:solidFill>
                  <a:prstClr val="black">
                    <a:tint val="75000"/>
                  </a:prstClr>
                </a:solidFill>
              </a:rPr>
              <a:pPr/>
              <a:t>2022/6/9</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0A180AD-A5C7-454F-B5E4-924A553ED44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49745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72042"/>
            <a:ext cx="2211884" cy="2352146"/>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4" y="1451426"/>
            <a:ext cx="3471863" cy="716377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3024188"/>
            <a:ext cx="2211884" cy="560268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2772787-6062-4A4B-9867-16A5F060F1E3}" type="datetime1">
              <a:rPr lang="ja-JP" altLang="en-US" smtClean="0">
                <a:solidFill>
                  <a:prstClr val="black">
                    <a:tint val="75000"/>
                  </a:prstClr>
                </a:solidFill>
              </a:rPr>
              <a:pPr/>
              <a:t>2022/6/9</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A180AD-A5C7-454F-B5E4-924A553ED44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9799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814FA8D-3E9A-4A1B-8E68-79A8E1BEE4EF}" type="datetime1">
              <a:rPr lang="ja-JP" altLang="en-US" smtClean="0">
                <a:solidFill>
                  <a:prstClr val="black">
                    <a:tint val="75000"/>
                  </a:prstClr>
                </a:solidFill>
              </a:rPr>
              <a:pPr/>
              <a:t>2022/6/9</a:t>
            </a:fld>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0A180AD-A5C7-454F-B5E4-924A553ED44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55722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72042"/>
            <a:ext cx="2211884" cy="2352146"/>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4" y="1451426"/>
            <a:ext cx="3471863" cy="7163778"/>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3024188"/>
            <a:ext cx="2211884" cy="560268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CE8A6DB-8314-4C89-90F5-815467DA1D5D}" type="datetime1">
              <a:rPr lang="ja-JP" altLang="en-US" smtClean="0">
                <a:solidFill>
                  <a:prstClr val="black">
                    <a:tint val="75000"/>
                  </a:prstClr>
                </a:solidFill>
              </a:rPr>
              <a:pPr/>
              <a:t>2022/6/9</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A180AD-A5C7-454F-B5E4-924A553ED44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40377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A7B5F1F-52FD-4AD3-9DD6-D0A1E6B8FFF1}" type="datetime1">
              <a:rPr lang="ja-JP" altLang="en-US" smtClean="0">
                <a:solidFill>
                  <a:prstClr val="black">
                    <a:tint val="75000"/>
                  </a:prstClr>
                </a:solidFill>
              </a:rPr>
              <a:pPr/>
              <a:t>2022/6/9</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A180AD-A5C7-454F-B5E4-924A553ED44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79031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36700"/>
            <a:ext cx="1478756" cy="8542864"/>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36700"/>
            <a:ext cx="4350544" cy="85428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09E8934-425B-42C6-B662-7A16A3E9D634}" type="datetime1">
              <a:rPr lang="ja-JP" altLang="en-US" smtClean="0">
                <a:solidFill>
                  <a:prstClr val="black">
                    <a:tint val="75000"/>
                  </a:prstClr>
                </a:solidFill>
              </a:rPr>
              <a:pPr/>
              <a:t>2022/6/9</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A180AD-A5C7-454F-B5E4-924A553ED44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10106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7" y="2513159"/>
            <a:ext cx="5915025" cy="4193259"/>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7" y="6746088"/>
            <a:ext cx="5915025" cy="2205136"/>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769FD3F-C458-4954-84AB-FB0605746150}" type="datetime1">
              <a:rPr lang="ja-JP" altLang="en-US" smtClean="0">
                <a:solidFill>
                  <a:prstClr val="black">
                    <a:tint val="75000"/>
                  </a:prstClr>
                </a:solidFill>
              </a:rPr>
              <a:pPr/>
              <a:t>2022/6/9</a:t>
            </a:fld>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0A180AD-A5C7-454F-B5E4-924A553ED44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60146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83500"/>
            <a:ext cx="2914650" cy="639606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83500"/>
            <a:ext cx="2914650" cy="639606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C46FE2D-4FE0-4F31-8C82-FDCB4B96E15E}" type="datetime1">
              <a:rPr lang="ja-JP" altLang="en-US" smtClean="0">
                <a:solidFill>
                  <a:prstClr val="black">
                    <a:tint val="75000"/>
                  </a:prstClr>
                </a:solidFill>
              </a:rPr>
              <a:pPr/>
              <a:t>2022/6/9</a:t>
            </a:fld>
            <a:endParaRPr lang="ja-JP"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0A180AD-A5C7-454F-B5E4-924A553ED44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29011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2" y="536702"/>
            <a:ext cx="5915025" cy="1948455"/>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71155"/>
            <a:ext cx="2901255" cy="121107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82229"/>
            <a:ext cx="2901255" cy="541600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4" y="2471155"/>
            <a:ext cx="2915543" cy="121107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4" y="3682229"/>
            <a:ext cx="2915543" cy="541600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2F7377C-A3DE-4945-ADB0-2B0E05863D2C}" type="datetime1">
              <a:rPr lang="ja-JP" altLang="en-US" smtClean="0">
                <a:solidFill>
                  <a:prstClr val="black">
                    <a:tint val="75000"/>
                  </a:prstClr>
                </a:solidFill>
              </a:rPr>
              <a:pPr/>
              <a:t>2022/6/9</a:t>
            </a:fld>
            <a:endParaRPr lang="ja-JP" alt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0A180AD-A5C7-454F-B5E4-924A553ED44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26457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FE62D55-C0B1-4BA2-9AC5-D1F1F679E173}" type="datetime1">
              <a:rPr lang="ja-JP" altLang="en-US" smtClean="0">
                <a:solidFill>
                  <a:prstClr val="black">
                    <a:tint val="75000"/>
                  </a:prstClr>
                </a:solidFill>
              </a:rPr>
              <a:pPr/>
              <a:t>2022/6/9</a:t>
            </a:fld>
            <a:endParaRPr lang="ja-JP" alt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0A180AD-A5C7-454F-B5E4-924A553ED44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91967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0E175-DD0F-461B-B2D5-A5700E9A7034}" type="datetime1">
              <a:rPr lang="ja-JP" altLang="en-US" smtClean="0">
                <a:solidFill>
                  <a:prstClr val="black">
                    <a:tint val="75000"/>
                  </a:prstClr>
                </a:solidFill>
              </a:rPr>
              <a:pPr/>
              <a:t>2022/6/9</a:t>
            </a:fld>
            <a:endParaRPr lang="ja-JP" alt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0A180AD-A5C7-454F-B5E4-924A553ED44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36244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72042"/>
            <a:ext cx="2211884" cy="2352146"/>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4" y="1451426"/>
            <a:ext cx="3471863" cy="716377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3024188"/>
            <a:ext cx="2211884" cy="560268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2772787-6062-4A4B-9867-16A5F060F1E3}" type="datetime1">
              <a:rPr lang="ja-JP" altLang="en-US" smtClean="0">
                <a:solidFill>
                  <a:prstClr val="black">
                    <a:tint val="75000"/>
                  </a:prstClr>
                </a:solidFill>
              </a:rPr>
              <a:pPr/>
              <a:t>2022/6/9</a:t>
            </a:fld>
            <a:endParaRPr lang="ja-JP"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0A180AD-A5C7-454F-B5E4-924A553ED44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2512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72042"/>
            <a:ext cx="2211884" cy="2352146"/>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4" y="1451426"/>
            <a:ext cx="3471863" cy="7163778"/>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dirty="0" smtClean="0"/>
              <a:t>図を追加</a:t>
            </a:r>
            <a:endParaRPr lang="en-US" dirty="0"/>
          </a:p>
        </p:txBody>
      </p:sp>
      <p:sp>
        <p:nvSpPr>
          <p:cNvPr id="4" name="Text Placeholder 3"/>
          <p:cNvSpPr>
            <a:spLocks noGrp="1"/>
          </p:cNvSpPr>
          <p:nvPr>
            <p:ph type="body" sz="half" idx="2"/>
          </p:nvPr>
        </p:nvSpPr>
        <p:spPr>
          <a:xfrm>
            <a:off x="472381" y="3024188"/>
            <a:ext cx="2211884" cy="560268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CE8A6DB-8314-4C89-90F5-815467DA1D5D}" type="datetime1">
              <a:rPr lang="ja-JP" altLang="en-US" smtClean="0">
                <a:solidFill>
                  <a:prstClr val="black">
                    <a:tint val="75000"/>
                  </a:prstClr>
                </a:solidFill>
              </a:rPr>
              <a:pPr/>
              <a:t>2022/6/9</a:t>
            </a:fld>
            <a:endParaRPr lang="ja-JP"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0A180AD-A5C7-454F-B5E4-924A553ED44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30638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536702"/>
            <a:ext cx="5915025" cy="1948455"/>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9" y="2683500"/>
            <a:ext cx="5915025" cy="6396064"/>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343249"/>
            <a:ext cx="1543050" cy="536700"/>
          </a:xfrm>
          <a:prstGeom prst="rect">
            <a:avLst/>
          </a:prstGeom>
        </p:spPr>
        <p:txBody>
          <a:bodyPr vert="horz" lIns="91440" tIns="45720" rIns="91440" bIns="45720" rtlCol="0" anchor="ctr"/>
          <a:lstStyle>
            <a:lvl1pPr algn="l">
              <a:defRPr sz="900">
                <a:solidFill>
                  <a:schemeClr val="tx1">
                    <a:tint val="75000"/>
                  </a:schemeClr>
                </a:solidFill>
              </a:defRPr>
            </a:lvl1pPr>
          </a:lstStyle>
          <a:p>
            <a:fld id="{954C882A-6562-42E5-A243-2ED90A8F5173}" type="datetime1">
              <a:rPr lang="ja-JP" altLang="en-US" smtClean="0">
                <a:solidFill>
                  <a:prstClr val="black">
                    <a:tint val="75000"/>
                  </a:prstClr>
                </a:solidFill>
              </a:rPr>
              <a:pPr/>
              <a:t>2022/6/9</a:t>
            </a:fld>
            <a:endParaRPr lang="ja-JP" altLang="en-US" dirty="0">
              <a:solidFill>
                <a:prstClr val="black">
                  <a:tint val="75000"/>
                </a:prstClr>
              </a:solidFill>
            </a:endParaRPr>
          </a:p>
        </p:txBody>
      </p:sp>
      <p:sp>
        <p:nvSpPr>
          <p:cNvPr id="5" name="Footer Placeholder 4"/>
          <p:cNvSpPr>
            <a:spLocks noGrp="1"/>
          </p:cNvSpPr>
          <p:nvPr>
            <p:ph type="ftr" sz="quarter" idx="3"/>
          </p:nvPr>
        </p:nvSpPr>
        <p:spPr>
          <a:xfrm>
            <a:off x="2271714" y="9343249"/>
            <a:ext cx="2314575" cy="53670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dirty="0">
              <a:solidFill>
                <a:prstClr val="black">
                  <a:tint val="75000"/>
                </a:prstClr>
              </a:solidFill>
            </a:endParaRPr>
          </a:p>
        </p:txBody>
      </p:sp>
      <p:sp>
        <p:nvSpPr>
          <p:cNvPr id="6" name="Slide Number Placeholder 5"/>
          <p:cNvSpPr>
            <a:spLocks noGrp="1"/>
          </p:cNvSpPr>
          <p:nvPr>
            <p:ph type="sldNum" sz="quarter" idx="4"/>
          </p:nvPr>
        </p:nvSpPr>
        <p:spPr>
          <a:xfrm>
            <a:off x="4843463" y="9343249"/>
            <a:ext cx="1543050" cy="536700"/>
          </a:xfrm>
          <a:prstGeom prst="rect">
            <a:avLst/>
          </a:prstGeom>
        </p:spPr>
        <p:txBody>
          <a:bodyPr vert="horz" lIns="91440" tIns="45720" rIns="91440" bIns="45720" rtlCol="0" anchor="ctr"/>
          <a:lstStyle>
            <a:lvl1pPr algn="r">
              <a:defRPr sz="900">
                <a:solidFill>
                  <a:schemeClr val="tx1">
                    <a:tint val="75000"/>
                  </a:schemeClr>
                </a:solidFill>
              </a:defRPr>
            </a:lvl1pPr>
          </a:lstStyle>
          <a:p>
            <a:fld id="{30A180AD-A5C7-454F-B5E4-924A553ED44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610806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536702"/>
            <a:ext cx="5915025" cy="1948455"/>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9" y="2683500"/>
            <a:ext cx="5915025" cy="6396064"/>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343249"/>
            <a:ext cx="1543050" cy="536700"/>
          </a:xfrm>
          <a:prstGeom prst="rect">
            <a:avLst/>
          </a:prstGeom>
        </p:spPr>
        <p:txBody>
          <a:bodyPr vert="horz" lIns="91440" tIns="45720" rIns="91440" bIns="45720" rtlCol="0" anchor="ctr"/>
          <a:lstStyle>
            <a:lvl1pPr algn="l">
              <a:defRPr sz="900">
                <a:solidFill>
                  <a:schemeClr val="tx1">
                    <a:tint val="75000"/>
                  </a:schemeClr>
                </a:solidFill>
              </a:defRPr>
            </a:lvl1pPr>
          </a:lstStyle>
          <a:p>
            <a:fld id="{954C882A-6562-42E5-A243-2ED90A8F5173}" type="datetime1">
              <a:rPr lang="ja-JP" altLang="en-US" smtClean="0">
                <a:solidFill>
                  <a:prstClr val="black">
                    <a:tint val="75000"/>
                  </a:prstClr>
                </a:solidFill>
              </a:rPr>
              <a:pPr/>
              <a:t>2022/6/9</a:t>
            </a:fld>
            <a:endParaRPr lang="ja-JP" altLang="en-US">
              <a:solidFill>
                <a:prstClr val="black">
                  <a:tint val="75000"/>
                </a:prstClr>
              </a:solidFill>
            </a:endParaRPr>
          </a:p>
        </p:txBody>
      </p:sp>
      <p:sp>
        <p:nvSpPr>
          <p:cNvPr id="5" name="Footer Placeholder 4"/>
          <p:cNvSpPr>
            <a:spLocks noGrp="1"/>
          </p:cNvSpPr>
          <p:nvPr>
            <p:ph type="ftr" sz="quarter" idx="3"/>
          </p:nvPr>
        </p:nvSpPr>
        <p:spPr>
          <a:xfrm>
            <a:off x="2271714" y="9343249"/>
            <a:ext cx="2314575" cy="53670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4843463" y="9343249"/>
            <a:ext cx="1543050" cy="536700"/>
          </a:xfrm>
          <a:prstGeom prst="rect">
            <a:avLst/>
          </a:prstGeom>
        </p:spPr>
        <p:txBody>
          <a:bodyPr vert="horz" lIns="91440" tIns="45720" rIns="91440" bIns="45720" rtlCol="0" anchor="ctr"/>
          <a:lstStyle>
            <a:lvl1pPr algn="r">
              <a:defRPr sz="900">
                <a:solidFill>
                  <a:schemeClr val="tx1">
                    <a:tint val="75000"/>
                  </a:schemeClr>
                </a:solidFill>
              </a:defRPr>
            </a:lvl1pPr>
          </a:lstStyle>
          <a:p>
            <a:fld id="{30A180AD-A5C7-454F-B5E4-924A553ED44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4933039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210427" y="2875033"/>
            <a:ext cx="6551618" cy="482726"/>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950" dirty="0">
              <a:solidFill>
                <a:prstClr val="white"/>
              </a:solidFill>
            </a:endParaRPr>
          </a:p>
        </p:txBody>
      </p:sp>
      <p:sp>
        <p:nvSpPr>
          <p:cNvPr id="5" name="テキスト ボックス 4"/>
          <p:cNvSpPr txBox="1"/>
          <p:nvPr/>
        </p:nvSpPr>
        <p:spPr>
          <a:xfrm>
            <a:off x="-161925" y="-11677"/>
            <a:ext cx="7181850" cy="625684"/>
          </a:xfrm>
          <a:prstGeom prst="rect">
            <a:avLst/>
          </a:prstGeom>
          <a:noFill/>
        </p:spPr>
        <p:txBody>
          <a:bodyPr wrap="square" rtlCol="0">
            <a:spAutoFit/>
          </a:bodyPr>
          <a:lstStyle/>
          <a:p>
            <a:pPr algn="ctr"/>
            <a:r>
              <a:rPr lang="ja-JP" altLang="en-US" sz="1733" b="1" dirty="0">
                <a:solidFill>
                  <a:srgbClr val="0070C0"/>
                </a:solidFill>
                <a:latin typeface="Meiryo UI" panose="020B0604030504040204" pitchFamily="50" charset="-128"/>
                <a:ea typeface="Meiryo UI" panose="020B0604030504040204" pitchFamily="50" charset="-128"/>
              </a:rPr>
              <a:t>「地域の観光人材のインバウンド対応能力強化研修」</a:t>
            </a:r>
            <a:endParaRPr lang="en-US" altLang="ja-JP" sz="1733" b="1" dirty="0">
              <a:solidFill>
                <a:srgbClr val="0070C0"/>
              </a:solidFill>
              <a:latin typeface="Meiryo UI" panose="020B0604030504040204" pitchFamily="50" charset="-128"/>
              <a:ea typeface="Meiryo UI" panose="020B0604030504040204" pitchFamily="50" charset="-128"/>
            </a:endParaRPr>
          </a:p>
          <a:p>
            <a:pPr algn="ctr"/>
            <a:r>
              <a:rPr lang="ja-JP" altLang="en-US" sz="1733" b="1" dirty="0">
                <a:solidFill>
                  <a:srgbClr val="0070C0"/>
                </a:solidFill>
                <a:latin typeface="Meiryo UI" panose="020B0604030504040204" pitchFamily="50" charset="-128"/>
                <a:ea typeface="Meiryo UI" panose="020B0604030504040204" pitchFamily="50" charset="-128"/>
              </a:rPr>
              <a:t>研修参加者募集のご案内</a:t>
            </a:r>
          </a:p>
        </p:txBody>
      </p:sp>
      <p:sp>
        <p:nvSpPr>
          <p:cNvPr id="41" name="テキスト ボックス 40"/>
          <p:cNvSpPr txBox="1"/>
          <p:nvPr/>
        </p:nvSpPr>
        <p:spPr>
          <a:xfrm>
            <a:off x="323729" y="2738074"/>
            <a:ext cx="3765774" cy="276999"/>
          </a:xfrm>
          <a:prstGeom prst="rect">
            <a:avLst/>
          </a:prstGeom>
          <a:solidFill>
            <a:schemeClr val="bg1"/>
          </a:solidFill>
        </p:spPr>
        <p:txBody>
          <a:bodyPr wrap="none" rtlCol="0">
            <a:spAutoFit/>
          </a:bodyPr>
          <a:lstStyle/>
          <a:p>
            <a:r>
              <a:rPr lang="ja-JP" altLang="en-US" sz="1200" b="1" dirty="0">
                <a:solidFill>
                  <a:srgbClr val="0070C0"/>
                </a:solidFill>
                <a:latin typeface="Meiryo UI" panose="020B0604030504040204" pitchFamily="50" charset="-128"/>
                <a:ea typeface="Meiryo UI" panose="020B0604030504040204" pitchFamily="50" charset="-128"/>
              </a:rPr>
              <a:t>「地域の観光人材のインバウンド対応能力強化研修とは」</a:t>
            </a:r>
          </a:p>
        </p:txBody>
      </p:sp>
      <p:sp>
        <p:nvSpPr>
          <p:cNvPr id="58" name="テキスト ボックス 57"/>
          <p:cNvSpPr txBox="1"/>
          <p:nvPr/>
        </p:nvSpPr>
        <p:spPr>
          <a:xfrm>
            <a:off x="303252" y="2973381"/>
            <a:ext cx="6323305" cy="425758"/>
          </a:xfrm>
          <a:prstGeom prst="rect">
            <a:avLst/>
          </a:prstGeom>
          <a:noFill/>
        </p:spPr>
        <p:txBody>
          <a:bodyPr wrap="square" rtlCol="0">
            <a:spAutoFit/>
          </a:bodyPr>
          <a:lstStyle/>
          <a:p>
            <a:pPr>
              <a:lnSpc>
                <a:spcPts val="1300"/>
              </a:lnSpc>
            </a:pPr>
            <a:r>
              <a:rPr lang="ja-JP" altLang="en-US" sz="900" dirty="0">
                <a:solidFill>
                  <a:prstClr val="black"/>
                </a:solidFill>
                <a:latin typeface="Meiryo UI" panose="020B0604030504040204" pitchFamily="50" charset="-128"/>
                <a:ea typeface="Meiryo UI" panose="020B0604030504040204" pitchFamily="50" charset="-128"/>
              </a:rPr>
              <a:t>本研修は、インバウンド対応力強化に向けた観光庁の事業です。本事業のために養成した全国通訳案内士を講師とし、</a:t>
            </a:r>
            <a:endParaRPr lang="en-US" altLang="ja-JP" sz="900" dirty="0">
              <a:solidFill>
                <a:prstClr val="black"/>
              </a:solidFill>
              <a:latin typeface="Meiryo UI" panose="020B0604030504040204" pitchFamily="50" charset="-128"/>
              <a:ea typeface="Meiryo UI" panose="020B0604030504040204" pitchFamily="50" charset="-128"/>
            </a:endParaRPr>
          </a:p>
          <a:p>
            <a:pPr>
              <a:lnSpc>
                <a:spcPts val="1300"/>
              </a:lnSpc>
            </a:pPr>
            <a:r>
              <a:rPr lang="ja-JP" altLang="en-US" sz="900" dirty="0">
                <a:solidFill>
                  <a:prstClr val="black"/>
                </a:solidFill>
                <a:latin typeface="Meiryo UI" panose="020B0604030504040204" pitchFamily="50" charset="-128"/>
                <a:ea typeface="Meiryo UI" panose="020B0604030504040204" pitchFamily="50" charset="-128"/>
              </a:rPr>
              <a:t>専門家が監修したカリキュラムにそって、全国各地で研修を開催します。</a:t>
            </a:r>
            <a:endParaRPr lang="en-US" altLang="ja-JP" sz="900" dirty="0">
              <a:solidFill>
                <a:prstClr val="black"/>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357582" y="2426978"/>
            <a:ext cx="7709252" cy="392415"/>
          </a:xfrm>
          <a:prstGeom prst="rect">
            <a:avLst/>
          </a:prstGeom>
          <a:noFill/>
        </p:spPr>
        <p:txBody>
          <a:bodyPr wrap="square" rtlCol="0">
            <a:spAutoFit/>
          </a:bodyPr>
          <a:lstStyle/>
          <a:p>
            <a:pPr algn="ctr"/>
            <a:r>
              <a:rPr lang="en-US" altLang="ja-JP" sz="1950" b="1" dirty="0">
                <a:solidFill>
                  <a:srgbClr val="0070C0"/>
                </a:solidFill>
                <a:latin typeface="ＭＳ Ｐゴシック" panose="020B0600070205080204" pitchFamily="50" charset="-128"/>
              </a:rPr>
              <a:t>――</a:t>
            </a:r>
            <a:r>
              <a:rPr lang="ja-JP" altLang="en-US" sz="1950" b="1" dirty="0">
                <a:solidFill>
                  <a:srgbClr val="0070C0"/>
                </a:solidFill>
                <a:latin typeface="ＭＳ Ｐゴシック" panose="020B0600070205080204" pitchFamily="50" charset="-128"/>
              </a:rPr>
              <a:t>　</a:t>
            </a:r>
            <a:r>
              <a:rPr lang="en-US" altLang="ja-JP" sz="1950" b="1" dirty="0">
                <a:solidFill>
                  <a:srgbClr val="0070C0"/>
                </a:solidFill>
                <a:latin typeface="ＭＳ Ｐゴシック" panose="020B0600070205080204" pitchFamily="50" charset="-128"/>
              </a:rPr>
              <a:t> </a:t>
            </a:r>
            <a:r>
              <a:rPr lang="ja-JP" altLang="en-US" sz="1950" b="1" dirty="0">
                <a:solidFill>
                  <a:srgbClr val="0070C0"/>
                </a:solidFill>
                <a:latin typeface="ＭＳ Ｐゴシック" panose="020B0600070205080204" pitchFamily="50" charset="-128"/>
              </a:rPr>
              <a:t>　　　</a:t>
            </a:r>
            <a:r>
              <a:rPr lang="ja-JP" altLang="en-US" sz="1733" b="1" dirty="0">
                <a:solidFill>
                  <a:srgbClr val="0070C0"/>
                </a:solidFill>
                <a:latin typeface="Meiryo UI" panose="020B0604030504040204" pitchFamily="50" charset="-128"/>
                <a:ea typeface="Meiryo UI" panose="020B0604030504040204" pitchFamily="50" charset="-128"/>
              </a:rPr>
              <a:t>観光庁監修・全国通訳案内士による研修のご案内</a:t>
            </a:r>
            <a:r>
              <a:rPr lang="ja-JP" altLang="en-US" sz="1950" b="1" dirty="0">
                <a:solidFill>
                  <a:srgbClr val="0070C0"/>
                </a:solidFill>
                <a:latin typeface="Meiryo UI" panose="020B0604030504040204" pitchFamily="50" charset="-128"/>
                <a:ea typeface="Meiryo UI" panose="020B0604030504040204" pitchFamily="50" charset="-128"/>
              </a:rPr>
              <a:t>　 </a:t>
            </a:r>
            <a:r>
              <a:rPr lang="en-US" altLang="ja-JP" sz="1950" b="1" dirty="0">
                <a:solidFill>
                  <a:srgbClr val="0070C0"/>
                </a:solidFill>
                <a:latin typeface="ＭＳ Ｐゴシック" panose="020B0600070205080204" pitchFamily="50" charset="-128"/>
              </a:rPr>
              <a:t>――</a:t>
            </a:r>
            <a:endParaRPr lang="ja-JP" altLang="en-US" sz="1950" b="1" dirty="0">
              <a:solidFill>
                <a:srgbClr val="0070C0"/>
              </a:solidFill>
              <a:latin typeface="ＭＳ Ｐゴシック" panose="020B0600070205080204" pitchFamily="50" charset="-128"/>
            </a:endParaRPr>
          </a:p>
        </p:txBody>
      </p:sp>
      <p:pic>
        <p:nvPicPr>
          <p:cNvPr id="8" name="図 7"/>
          <p:cNvPicPr>
            <a:picLocks noChangeAspect="1"/>
          </p:cNvPicPr>
          <p:nvPr/>
        </p:nvPicPr>
        <p:blipFill>
          <a:blip r:embed="rId2"/>
          <a:stretch>
            <a:fillRect/>
          </a:stretch>
        </p:blipFill>
        <p:spPr>
          <a:xfrm>
            <a:off x="5912930" y="16889"/>
            <a:ext cx="792670" cy="304873"/>
          </a:xfrm>
          <a:prstGeom prst="rect">
            <a:avLst/>
          </a:prstGeom>
        </p:spPr>
      </p:pic>
      <p:sp>
        <p:nvSpPr>
          <p:cNvPr id="23" name="テキスト ボックス 22"/>
          <p:cNvSpPr txBox="1"/>
          <p:nvPr/>
        </p:nvSpPr>
        <p:spPr>
          <a:xfrm>
            <a:off x="301132" y="8962699"/>
            <a:ext cx="1195704" cy="276999"/>
          </a:xfrm>
          <a:prstGeom prst="rect">
            <a:avLst/>
          </a:prstGeom>
          <a:noFill/>
        </p:spPr>
        <p:txBody>
          <a:bodyPr wrap="square" rtlCol="0">
            <a:spAutoFit/>
          </a:bodyPr>
          <a:lstStyle/>
          <a:p>
            <a:r>
              <a:rPr lang="ja-JP" altLang="en-US" sz="1200" dirty="0">
                <a:solidFill>
                  <a:prstClr val="black"/>
                </a:solidFill>
                <a:latin typeface="Meiryo UI" panose="020B0604030504040204" pitchFamily="50" charset="-128"/>
                <a:ea typeface="Meiryo UI" panose="020B0604030504040204" pitchFamily="50" charset="-128"/>
              </a:rPr>
              <a:t>お申込み方法</a:t>
            </a:r>
          </a:p>
        </p:txBody>
      </p:sp>
      <p:sp>
        <p:nvSpPr>
          <p:cNvPr id="24" name="テキスト ボックス 23"/>
          <p:cNvSpPr txBox="1"/>
          <p:nvPr/>
        </p:nvSpPr>
        <p:spPr>
          <a:xfrm>
            <a:off x="301132" y="9282131"/>
            <a:ext cx="1195704" cy="276999"/>
          </a:xfrm>
          <a:prstGeom prst="rect">
            <a:avLst/>
          </a:prstGeom>
          <a:noFill/>
        </p:spPr>
        <p:txBody>
          <a:bodyPr wrap="square" rtlCol="0">
            <a:spAutoFit/>
          </a:bodyPr>
          <a:lstStyle/>
          <a:p>
            <a:r>
              <a:rPr lang="ja-JP" altLang="en-US" sz="1200" dirty="0">
                <a:solidFill>
                  <a:prstClr val="black"/>
                </a:solidFill>
                <a:latin typeface="Meiryo UI" panose="020B0604030504040204" pitchFamily="50" charset="-128"/>
                <a:ea typeface="Meiryo UI" panose="020B0604030504040204" pitchFamily="50" charset="-128"/>
              </a:rPr>
              <a:t>お申込み期日</a:t>
            </a:r>
          </a:p>
        </p:txBody>
      </p:sp>
      <p:sp>
        <p:nvSpPr>
          <p:cNvPr id="25" name="テキスト ボックス 24"/>
          <p:cNvSpPr txBox="1"/>
          <p:nvPr/>
        </p:nvSpPr>
        <p:spPr>
          <a:xfrm>
            <a:off x="305238" y="9561809"/>
            <a:ext cx="1195704" cy="276999"/>
          </a:xfrm>
          <a:prstGeom prst="rect">
            <a:avLst/>
          </a:prstGeom>
          <a:noFill/>
        </p:spPr>
        <p:txBody>
          <a:bodyPr wrap="square" rtlCol="0">
            <a:spAutoFit/>
          </a:bodyPr>
          <a:lstStyle/>
          <a:p>
            <a:r>
              <a:rPr lang="ja-JP" altLang="en-US" sz="1200" dirty="0">
                <a:solidFill>
                  <a:prstClr val="black"/>
                </a:solidFill>
                <a:latin typeface="Meiryo UI" panose="020B0604030504040204" pitchFamily="50" charset="-128"/>
                <a:ea typeface="Meiryo UI" panose="020B0604030504040204" pitchFamily="50" charset="-128"/>
              </a:rPr>
              <a:t>お申込み先</a:t>
            </a:r>
          </a:p>
        </p:txBody>
      </p:sp>
      <p:sp>
        <p:nvSpPr>
          <p:cNvPr id="26" name="テキスト ボックス 25"/>
          <p:cNvSpPr txBox="1"/>
          <p:nvPr/>
        </p:nvSpPr>
        <p:spPr>
          <a:xfrm>
            <a:off x="1559621" y="9127661"/>
            <a:ext cx="5396782" cy="492443"/>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rPr>
              <a:t>令和</a:t>
            </a:r>
            <a:r>
              <a:rPr lang="en-US" altLang="ja-JP" sz="1100" dirty="0" smtClean="0">
                <a:latin typeface="Meiryo UI" panose="020B0604030504040204" pitchFamily="50" charset="-128"/>
                <a:ea typeface="Meiryo UI" panose="020B0604030504040204" pitchFamily="50" charset="-128"/>
              </a:rPr>
              <a:t>4</a:t>
            </a:r>
            <a:r>
              <a:rPr lang="ja-JP" altLang="en-US" sz="1100" dirty="0" smtClean="0">
                <a:latin typeface="Meiryo UI" panose="020B0604030504040204" pitchFamily="50" charset="-128"/>
                <a:ea typeface="Meiryo UI" panose="020B0604030504040204" pitchFamily="50" charset="-128"/>
              </a:rPr>
              <a:t>年 </a:t>
            </a:r>
            <a:r>
              <a:rPr lang="en-US" altLang="ja-JP" sz="2600" b="1" dirty="0" smtClean="0">
                <a:solidFill>
                  <a:srgbClr val="FF0000"/>
                </a:solidFill>
                <a:latin typeface="Meiryo UI" panose="020B0604030504040204" pitchFamily="50" charset="-128"/>
                <a:ea typeface="Meiryo UI" panose="020B0604030504040204" pitchFamily="50" charset="-128"/>
              </a:rPr>
              <a:t>8</a:t>
            </a:r>
            <a:r>
              <a:rPr lang="ja-JP" altLang="en-US" sz="867" b="1" dirty="0" smtClean="0">
                <a:solidFill>
                  <a:srgbClr val="FF0000"/>
                </a:solidFill>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月</a:t>
            </a:r>
            <a:r>
              <a:rPr lang="ja-JP" altLang="en-US" sz="867" dirty="0">
                <a:solidFill>
                  <a:srgbClr val="FF0000"/>
                </a:solidFill>
                <a:latin typeface="Meiryo UI" panose="020B0604030504040204" pitchFamily="50" charset="-128"/>
                <a:ea typeface="Meiryo UI" panose="020B0604030504040204" pitchFamily="50" charset="-128"/>
              </a:rPr>
              <a:t>　</a:t>
            </a:r>
            <a:r>
              <a:rPr lang="en-US" altLang="ja-JP" sz="2600" b="1" dirty="0" smtClean="0">
                <a:solidFill>
                  <a:srgbClr val="FF0000"/>
                </a:solidFill>
                <a:latin typeface="Meiryo UI" panose="020B0604030504040204" pitchFamily="50" charset="-128"/>
                <a:ea typeface="Meiryo UI" panose="020B0604030504040204" pitchFamily="50" charset="-128"/>
              </a:rPr>
              <a:t>31</a:t>
            </a:r>
            <a:r>
              <a:rPr lang="en-US" altLang="ja-JP" sz="867" b="1" dirty="0" smtClean="0">
                <a:solidFill>
                  <a:srgbClr val="FF0000"/>
                </a:solidFill>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日</a:t>
            </a:r>
            <a:r>
              <a:rPr lang="ja-JP" altLang="en-US" sz="1200" dirty="0" smtClean="0">
                <a:solidFill>
                  <a:srgbClr val="FF0000"/>
                </a:solidFill>
                <a:latin typeface="Meiryo UI" panose="020B0604030504040204" pitchFamily="50" charset="-128"/>
                <a:ea typeface="Meiryo UI" panose="020B0604030504040204" pitchFamily="50" charset="-128"/>
              </a:rPr>
              <a:t>（水）</a:t>
            </a:r>
            <a:r>
              <a:rPr lang="ja-JP" altLang="en-US" sz="1300" dirty="0">
                <a:solidFill>
                  <a:srgbClr val="FF0000"/>
                </a:solidFill>
                <a:latin typeface="Meiryo UI" panose="020B0604030504040204" pitchFamily="50" charset="-128"/>
                <a:ea typeface="Meiryo UI" panose="020B0604030504040204" pitchFamily="50" charset="-128"/>
              </a:rPr>
              <a:t>　　</a:t>
            </a:r>
            <a:r>
              <a:rPr lang="ja-JP" altLang="en-US" sz="867" dirty="0">
                <a:solidFill>
                  <a:srgbClr val="FF0000"/>
                </a:solidFill>
                <a:latin typeface="Meiryo UI" panose="020B0604030504040204" pitchFamily="50" charset="-128"/>
                <a:ea typeface="Meiryo UI" panose="020B0604030504040204" pitchFamily="50" charset="-128"/>
              </a:rPr>
              <a:t>　</a:t>
            </a:r>
            <a:r>
              <a:rPr lang="en-US" altLang="ja-JP" sz="2600" b="1" dirty="0">
                <a:solidFill>
                  <a:srgbClr val="FF0000"/>
                </a:solidFill>
                <a:latin typeface="Meiryo UI" panose="020B0604030504040204" pitchFamily="50" charset="-128"/>
                <a:ea typeface="Meiryo UI" panose="020B0604030504040204" pitchFamily="50" charset="-128"/>
              </a:rPr>
              <a:t>17</a:t>
            </a:r>
            <a:r>
              <a:rPr lang="en-US" altLang="ja-JP" sz="867" b="1" dirty="0">
                <a:solidFill>
                  <a:srgbClr val="FF0000"/>
                </a:solidFill>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時</a:t>
            </a:r>
          </a:p>
        </p:txBody>
      </p:sp>
      <p:sp>
        <p:nvSpPr>
          <p:cNvPr id="27" name="テキスト ボックス 26"/>
          <p:cNvSpPr txBox="1"/>
          <p:nvPr/>
        </p:nvSpPr>
        <p:spPr>
          <a:xfrm>
            <a:off x="1596676" y="9588123"/>
            <a:ext cx="5515563" cy="523220"/>
          </a:xfrm>
          <a:prstGeom prst="rect">
            <a:avLst/>
          </a:prstGeom>
          <a:noFill/>
        </p:spPr>
        <p:txBody>
          <a:bodyPr wrap="square" rtlCol="0">
            <a:spAutoFit/>
          </a:bodyPr>
          <a:lstStyle/>
          <a:p>
            <a:r>
              <a:rPr lang="en-US" altLang="ja-JP" sz="1400" dirty="0">
                <a:solidFill>
                  <a:srgbClr val="FF0000"/>
                </a:solidFill>
                <a:latin typeface="Meiryo UI" panose="020B0604030504040204" pitchFamily="50" charset="-128"/>
                <a:ea typeface="Meiryo UI" panose="020B0604030504040204" pitchFamily="50" charset="-128"/>
              </a:rPr>
              <a:t>E</a:t>
            </a:r>
            <a:r>
              <a:rPr lang="ja-JP" altLang="en-US" sz="1400" dirty="0">
                <a:solidFill>
                  <a:srgbClr val="FF0000"/>
                </a:solidFill>
                <a:latin typeface="Meiryo UI" panose="020B0604030504040204" pitchFamily="50" charset="-128"/>
                <a:ea typeface="Meiryo UI" panose="020B0604030504040204" pitchFamily="50" charset="-128"/>
              </a:rPr>
              <a:t>メール又は</a:t>
            </a:r>
            <a:r>
              <a:rPr lang="en-US" altLang="ja-JP" sz="1400" dirty="0">
                <a:solidFill>
                  <a:srgbClr val="FF0000"/>
                </a:solidFill>
                <a:latin typeface="Meiryo UI" panose="020B0604030504040204" pitchFamily="50" charset="-128"/>
                <a:ea typeface="Meiryo UI" panose="020B0604030504040204" pitchFamily="50" charset="-128"/>
              </a:rPr>
              <a:t>FAX</a:t>
            </a:r>
            <a:r>
              <a:rPr lang="ja-JP" altLang="en-US" sz="1400" dirty="0" err="1">
                <a:solidFill>
                  <a:srgbClr val="FF0000"/>
                </a:solidFill>
                <a:latin typeface="Meiryo UI" panose="020B0604030504040204" pitchFamily="50" charset="-128"/>
                <a:ea typeface="Meiryo UI" panose="020B0604030504040204" pitchFamily="50" charset="-128"/>
              </a:rPr>
              <a:t>にて</a:t>
            </a:r>
            <a:r>
              <a:rPr lang="ja-JP" altLang="en-US" sz="1400" dirty="0">
                <a:solidFill>
                  <a:srgbClr val="FF0000"/>
                </a:solidFill>
                <a:latin typeface="Meiryo UI" panose="020B0604030504040204" pitchFamily="50" charset="-128"/>
                <a:ea typeface="Meiryo UI" panose="020B0604030504040204" pitchFamily="50" charset="-128"/>
              </a:rPr>
              <a:t>別紙申込書をお送りください。</a:t>
            </a:r>
            <a:endParaRPr lang="en-US" altLang="ja-JP" sz="1400" dirty="0">
              <a:solidFill>
                <a:srgbClr val="FF0000"/>
              </a:solidFill>
              <a:latin typeface="Meiryo UI" panose="020B0604030504040204" pitchFamily="50" charset="-128"/>
              <a:ea typeface="Meiryo UI" panose="020B0604030504040204" pitchFamily="50" charset="-128"/>
            </a:endParaRPr>
          </a:p>
          <a:p>
            <a:r>
              <a:rPr lang="en-US" altLang="ja-JP" sz="1400" u="sng" dirty="0">
                <a:solidFill>
                  <a:srgbClr val="FF0000"/>
                </a:solidFill>
                <a:latin typeface="Meiryo UI" panose="020B0604030504040204" pitchFamily="50" charset="-128"/>
                <a:ea typeface="Meiryo UI" panose="020B0604030504040204" pitchFamily="50" charset="-128"/>
              </a:rPr>
              <a:t>E</a:t>
            </a:r>
            <a:r>
              <a:rPr lang="ja-JP" altLang="en-US" sz="1400" u="sng" dirty="0">
                <a:solidFill>
                  <a:srgbClr val="FF0000"/>
                </a:solidFill>
                <a:latin typeface="Meiryo UI" panose="020B0604030504040204" pitchFamily="50" charset="-128"/>
                <a:ea typeface="Meiryo UI" panose="020B0604030504040204" pitchFamily="50" charset="-128"/>
              </a:rPr>
              <a:t>メール　〇〇〇＠</a:t>
            </a:r>
            <a:r>
              <a:rPr lang="ja-JP" altLang="en-US" sz="1400" u="sng" dirty="0" smtClean="0">
                <a:solidFill>
                  <a:srgbClr val="FF0000"/>
                </a:solidFill>
                <a:latin typeface="Meiryo UI" panose="020B0604030504040204" pitchFamily="50" charset="-128"/>
                <a:ea typeface="Meiryo UI" panose="020B0604030504040204" pitchFamily="50" charset="-128"/>
              </a:rPr>
              <a:t>〇〇〇〇〇　　</a:t>
            </a:r>
            <a:r>
              <a:rPr lang="en-US" altLang="ja-JP" sz="1400" u="sng" dirty="0" smtClean="0">
                <a:solidFill>
                  <a:srgbClr val="FF0000"/>
                </a:solidFill>
                <a:latin typeface="Meiryo UI" panose="020B0604030504040204" pitchFamily="50" charset="-128"/>
                <a:ea typeface="Meiryo UI" panose="020B0604030504040204" pitchFamily="50" charset="-128"/>
              </a:rPr>
              <a:t>FAX</a:t>
            </a:r>
            <a:r>
              <a:rPr lang="ja-JP" altLang="en-US" sz="1400" u="sng" dirty="0">
                <a:solidFill>
                  <a:srgbClr val="FF0000"/>
                </a:solidFill>
                <a:latin typeface="Meiryo UI" panose="020B0604030504040204" pitchFamily="50" charset="-128"/>
                <a:ea typeface="Meiryo UI" panose="020B0604030504040204" pitchFamily="50" charset="-128"/>
              </a:rPr>
              <a:t>　　　</a:t>
            </a:r>
            <a:r>
              <a:rPr lang="en-US" altLang="ja-JP" sz="1400" u="sng" dirty="0">
                <a:solidFill>
                  <a:srgbClr val="FF0000"/>
                </a:solidFill>
                <a:latin typeface="Meiryo UI" panose="020B0604030504040204" pitchFamily="50" charset="-128"/>
                <a:ea typeface="Meiryo UI" panose="020B0604030504040204" pitchFamily="50" charset="-128"/>
              </a:rPr>
              <a:t>000-000-0000</a:t>
            </a:r>
            <a:endParaRPr lang="ja-JP" altLang="en-US" sz="1400" u="sng" dirty="0">
              <a:solidFill>
                <a:srgbClr val="FF0000"/>
              </a:solidFill>
              <a:latin typeface="Meiryo UI" panose="020B0604030504040204" pitchFamily="50" charset="-128"/>
              <a:ea typeface="Meiryo UI" panose="020B0604030504040204" pitchFamily="50" charset="-128"/>
            </a:endParaRPr>
          </a:p>
        </p:txBody>
      </p:sp>
      <p:sp>
        <p:nvSpPr>
          <p:cNvPr id="3" name="正方形/長方形 2"/>
          <p:cNvSpPr/>
          <p:nvPr/>
        </p:nvSpPr>
        <p:spPr>
          <a:xfrm>
            <a:off x="1559621" y="8977980"/>
            <a:ext cx="5179846" cy="261610"/>
          </a:xfrm>
          <a:prstGeom prst="rect">
            <a:avLst/>
          </a:prstGeom>
        </p:spPr>
        <p:txBody>
          <a:bodyPr wrap="square">
            <a:spAutoFit/>
          </a:bodyPr>
          <a:lstStyle/>
          <a:p>
            <a:r>
              <a:rPr lang="ja-JP" altLang="en-US" sz="1100" dirty="0">
                <a:solidFill>
                  <a:srgbClr val="FF0000"/>
                </a:solidFill>
                <a:latin typeface="Meiryo UI" panose="020B0604030504040204" pitchFamily="50" charset="-128"/>
                <a:ea typeface="Meiryo UI" panose="020B0604030504040204" pitchFamily="50" charset="-128"/>
              </a:rPr>
              <a:t>「地域の観光人材のインバウンド対応能力強化研修」参加申込書（別紙）</a:t>
            </a:r>
          </a:p>
        </p:txBody>
      </p:sp>
      <p:graphicFrame>
        <p:nvGraphicFramePr>
          <p:cNvPr id="28" name="表 27"/>
          <p:cNvGraphicFramePr>
            <a:graphicFrameLocks noGrp="1"/>
          </p:cNvGraphicFramePr>
          <p:nvPr>
            <p:extLst>
              <p:ext uri="{D42A27DB-BD31-4B8C-83A1-F6EECF244321}">
                <p14:modId xmlns:p14="http://schemas.microsoft.com/office/powerpoint/2010/main" val="3218662947"/>
              </p:ext>
            </p:extLst>
          </p:nvPr>
        </p:nvGraphicFramePr>
        <p:xfrm>
          <a:off x="352567" y="6864123"/>
          <a:ext cx="6384564" cy="1971817"/>
        </p:xfrm>
        <a:graphic>
          <a:graphicData uri="http://schemas.openxmlformats.org/drawingml/2006/table">
            <a:tbl>
              <a:tblPr/>
              <a:tblGrid>
                <a:gridCol w="990898">
                  <a:extLst>
                    <a:ext uri="{9D8B030D-6E8A-4147-A177-3AD203B41FA5}">
                      <a16:colId xmlns:a16="http://schemas.microsoft.com/office/drawing/2014/main" val="20000"/>
                    </a:ext>
                  </a:extLst>
                </a:gridCol>
                <a:gridCol w="478301">
                  <a:extLst>
                    <a:ext uri="{9D8B030D-6E8A-4147-A177-3AD203B41FA5}">
                      <a16:colId xmlns:a16="http://schemas.microsoft.com/office/drawing/2014/main" val="20001"/>
                    </a:ext>
                  </a:extLst>
                </a:gridCol>
                <a:gridCol w="4915365">
                  <a:extLst>
                    <a:ext uri="{9D8B030D-6E8A-4147-A177-3AD203B41FA5}">
                      <a16:colId xmlns:a16="http://schemas.microsoft.com/office/drawing/2014/main" val="20002"/>
                    </a:ext>
                  </a:extLst>
                </a:gridCol>
              </a:tblGrid>
              <a:tr h="147097">
                <a:tc>
                  <a:txBody>
                    <a:bodyPr/>
                    <a:lstStyle/>
                    <a:p>
                      <a:pPr algn="ctr">
                        <a:lnSpc>
                          <a:spcPts val="800"/>
                        </a:lnSpc>
                      </a:pPr>
                      <a:r>
                        <a:rPr lang="ja-JP" altLang="en-US" sz="600" dirty="0" smtClean="0">
                          <a:solidFill>
                            <a:schemeClr val="bg1"/>
                          </a:solidFill>
                          <a:effectLst/>
                          <a:latin typeface="Meiryo UI" panose="020B0604030504040204" pitchFamily="50" charset="-128"/>
                          <a:ea typeface="Meiryo UI" panose="020B0604030504040204" pitchFamily="50" charset="-128"/>
                        </a:rPr>
                        <a:t>項目</a:t>
                      </a:r>
                      <a:endParaRPr lang="ja-JP" altLang="en-US" sz="600" dirty="0">
                        <a:solidFill>
                          <a:schemeClr val="bg1"/>
                        </a:solidFill>
                        <a:effectLst/>
                        <a:latin typeface="Meiryo UI" panose="020B0604030504040204" pitchFamily="50" charset="-128"/>
                        <a:ea typeface="Meiryo UI" panose="020B0604030504040204" pitchFamily="50" charset="-128"/>
                      </a:endParaRPr>
                    </a:p>
                  </a:txBody>
                  <a:tcPr marL="54173" marR="54173" marT="27087" marB="27087" anchor="ctr">
                    <a:lnL w="9525" cap="flat" cmpd="sng" algn="ctr">
                      <a:no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accent5">
                        <a:lumMod val="75000"/>
                      </a:schemeClr>
                    </a:solidFill>
                  </a:tcPr>
                </a:tc>
                <a:tc>
                  <a:txBody>
                    <a:bodyPr/>
                    <a:lstStyle/>
                    <a:p>
                      <a:pPr algn="ctr">
                        <a:lnSpc>
                          <a:spcPts val="800"/>
                        </a:lnSpc>
                      </a:pPr>
                      <a:r>
                        <a:rPr lang="ja-JP" altLang="en-US" sz="600" dirty="0">
                          <a:solidFill>
                            <a:schemeClr val="bg1"/>
                          </a:solidFill>
                          <a:effectLst/>
                          <a:latin typeface="Meiryo UI" panose="020B0604030504040204" pitchFamily="50" charset="-128"/>
                          <a:ea typeface="Meiryo UI" panose="020B0604030504040204" pitchFamily="50" charset="-128"/>
                        </a:rPr>
                        <a:t>時間</a:t>
                      </a:r>
                    </a:p>
                  </a:txBody>
                  <a:tcPr marL="54173" marR="54173" marT="27087" marB="27087"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accent5">
                        <a:lumMod val="75000"/>
                      </a:schemeClr>
                    </a:solidFill>
                  </a:tcPr>
                </a:tc>
                <a:tc>
                  <a:txBody>
                    <a:bodyPr/>
                    <a:lstStyle/>
                    <a:p>
                      <a:pPr algn="ctr">
                        <a:lnSpc>
                          <a:spcPts val="800"/>
                        </a:lnSpc>
                      </a:pPr>
                      <a:r>
                        <a:rPr lang="ja-JP" altLang="en-US" sz="600" dirty="0">
                          <a:solidFill>
                            <a:schemeClr val="bg1"/>
                          </a:solidFill>
                          <a:effectLst/>
                          <a:latin typeface="Meiryo UI" panose="020B0604030504040204" pitchFamily="50" charset="-128"/>
                          <a:ea typeface="Meiryo UI" panose="020B0604030504040204" pitchFamily="50" charset="-128"/>
                        </a:rPr>
                        <a:t>研修の内容</a:t>
                      </a:r>
                    </a:p>
                  </a:txBody>
                  <a:tcPr marL="54173" marR="54173" marT="27087" marB="27087" anchor="ctr">
                    <a:lnL w="6350" cap="flat" cmpd="sng" algn="ctr">
                      <a:solidFill>
                        <a:schemeClr val="tx1"/>
                      </a:solidFill>
                      <a:prstDash val="sysDot"/>
                      <a:round/>
                      <a:headEnd type="none" w="med" len="med"/>
                      <a:tailEnd type="none" w="med" len="med"/>
                    </a:lnL>
                    <a:lnR w="9525" cap="flat" cmpd="sng" algn="ctr">
                      <a:solidFill>
                        <a:srgbClr val="BD2D67"/>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147097">
                <a:tc>
                  <a:txBody>
                    <a:bodyPr/>
                    <a:lstStyle/>
                    <a:p>
                      <a:pPr algn="ctr">
                        <a:lnSpc>
                          <a:spcPts val="800"/>
                        </a:lnSpc>
                      </a:pPr>
                      <a:r>
                        <a:rPr lang="ja-JP" altLang="en-US" sz="600" dirty="0">
                          <a:effectLst/>
                          <a:latin typeface="Meiryo UI" panose="020B0604030504040204" pitchFamily="50" charset="-128"/>
                          <a:ea typeface="Meiryo UI" panose="020B0604030504040204" pitchFamily="50" charset="-128"/>
                        </a:rPr>
                        <a:t>開講</a:t>
                      </a:r>
                    </a:p>
                  </a:txBody>
                  <a:tcPr marL="54173" marR="54173" marT="27087" marB="27087">
                    <a:lnL w="9525" cap="flat" cmpd="sng" algn="ctr">
                      <a:no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FFFFF"/>
                    </a:solidFill>
                  </a:tcPr>
                </a:tc>
                <a:tc>
                  <a:txBody>
                    <a:bodyPr/>
                    <a:lstStyle/>
                    <a:p>
                      <a:pPr algn="ctr">
                        <a:lnSpc>
                          <a:spcPts val="800"/>
                        </a:lnSpc>
                      </a:pPr>
                      <a:r>
                        <a:rPr lang="en-US" altLang="ja-JP" sz="600" dirty="0">
                          <a:effectLst/>
                          <a:latin typeface="Meiryo UI" panose="020B0604030504040204" pitchFamily="50" charset="-128"/>
                          <a:ea typeface="Meiryo UI" panose="020B0604030504040204" pitchFamily="50" charset="-128"/>
                        </a:rPr>
                        <a:t>15</a:t>
                      </a:r>
                      <a:r>
                        <a:rPr lang="ja-JP" altLang="en-US" sz="600" dirty="0">
                          <a:effectLst/>
                          <a:latin typeface="Meiryo UI" panose="020B0604030504040204" pitchFamily="50" charset="-128"/>
                          <a:ea typeface="Meiryo UI" panose="020B0604030504040204" pitchFamily="50" charset="-128"/>
                        </a:rPr>
                        <a:t>分</a:t>
                      </a:r>
                    </a:p>
                  </a:txBody>
                  <a:tcPr marL="54173" marR="54173" marT="27087" marB="27087">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FFFFF"/>
                    </a:solidFill>
                  </a:tcPr>
                </a:tc>
                <a:tc>
                  <a:txBody>
                    <a:bodyPr/>
                    <a:lstStyle/>
                    <a:p>
                      <a:pPr>
                        <a:lnSpc>
                          <a:spcPts val="800"/>
                        </a:lnSpc>
                      </a:pPr>
                      <a:r>
                        <a:rPr lang="ja-JP" altLang="en-US" sz="600" dirty="0">
                          <a:effectLst/>
                          <a:latin typeface="Meiryo UI" panose="020B0604030504040204" pitchFamily="50" charset="-128"/>
                          <a:ea typeface="Meiryo UI" panose="020B0604030504040204" pitchFamily="50" charset="-128"/>
                        </a:rPr>
                        <a:t>・趣旨説明</a:t>
                      </a:r>
                    </a:p>
                  </a:txBody>
                  <a:tcPr marL="54173" marR="54173" marT="27087" marB="27087" anchor="ctr">
                    <a:lnL w="6350" cap="flat" cmpd="sng" algn="ctr">
                      <a:solidFill>
                        <a:schemeClr val="tx1"/>
                      </a:solidFill>
                      <a:prstDash val="sysDot"/>
                      <a:round/>
                      <a:headEnd type="none" w="med" len="med"/>
                      <a:tailEnd type="none" w="med" len="med"/>
                    </a:lnL>
                    <a:lnR w="9525"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FFFFF"/>
                    </a:solidFill>
                  </a:tcPr>
                </a:tc>
                <a:extLst>
                  <a:ext uri="{0D108BD9-81ED-4DB2-BD59-A6C34878D82A}">
                    <a16:rowId xmlns:a16="http://schemas.microsoft.com/office/drawing/2014/main" val="10001"/>
                  </a:ext>
                </a:extLst>
              </a:tr>
              <a:tr h="511004">
                <a:tc>
                  <a:txBody>
                    <a:bodyPr/>
                    <a:lstStyle/>
                    <a:p>
                      <a:pPr algn="ctr">
                        <a:lnSpc>
                          <a:spcPts val="800"/>
                        </a:lnSpc>
                      </a:pPr>
                      <a:r>
                        <a:rPr lang="ja-JP" altLang="en-US" sz="600" dirty="0">
                          <a:effectLst/>
                          <a:latin typeface="Meiryo UI" panose="020B0604030504040204" pitchFamily="50" charset="-128"/>
                          <a:ea typeface="Meiryo UI" panose="020B0604030504040204" pitchFamily="50" charset="-128"/>
                        </a:rPr>
                        <a:t>基本講義</a:t>
                      </a:r>
                    </a:p>
                  </a:txBody>
                  <a:tcPr marL="54173" marR="54173" marT="27087" marB="27087">
                    <a:lnL w="9525" cap="flat" cmpd="sng" algn="ctr">
                      <a:no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FFFFF"/>
                    </a:solidFill>
                  </a:tcPr>
                </a:tc>
                <a:tc>
                  <a:txBody>
                    <a:bodyPr/>
                    <a:lstStyle/>
                    <a:p>
                      <a:pPr algn="ctr">
                        <a:lnSpc>
                          <a:spcPts val="800"/>
                        </a:lnSpc>
                      </a:pPr>
                      <a:r>
                        <a:rPr lang="en-US" altLang="ja-JP" sz="600" dirty="0">
                          <a:effectLst/>
                          <a:latin typeface="Meiryo UI" panose="020B0604030504040204" pitchFamily="50" charset="-128"/>
                          <a:ea typeface="Meiryo UI" panose="020B0604030504040204" pitchFamily="50" charset="-128"/>
                        </a:rPr>
                        <a:t>50</a:t>
                      </a:r>
                      <a:r>
                        <a:rPr lang="ja-JP" altLang="en-US" sz="600" dirty="0">
                          <a:effectLst/>
                          <a:latin typeface="Meiryo UI" panose="020B0604030504040204" pitchFamily="50" charset="-128"/>
                          <a:ea typeface="Meiryo UI" panose="020B0604030504040204" pitchFamily="50" charset="-128"/>
                        </a:rPr>
                        <a:t>分</a:t>
                      </a:r>
                    </a:p>
                  </a:txBody>
                  <a:tcPr marL="54173" marR="54173" marT="27087" marB="27087">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FFFFF"/>
                    </a:solidFill>
                  </a:tcPr>
                </a:tc>
                <a:tc>
                  <a:txBody>
                    <a:bodyPr/>
                    <a:lstStyle/>
                    <a:p>
                      <a:pPr>
                        <a:lnSpc>
                          <a:spcPts val="800"/>
                        </a:lnSpc>
                      </a:pPr>
                      <a:r>
                        <a:rPr lang="ja-JP" altLang="en-US" sz="600" b="0" dirty="0">
                          <a:effectLst/>
                          <a:latin typeface="Meiryo UI" panose="020B0604030504040204" pitchFamily="50" charset="-128"/>
                          <a:ea typeface="Meiryo UI" panose="020B0604030504040204" pitchFamily="50" charset="-128"/>
                        </a:rPr>
                        <a:t>〇外国人対応の基本を学ぶ</a:t>
                      </a:r>
                      <a:br>
                        <a:rPr lang="ja-JP" altLang="en-US" sz="600" b="0" dirty="0">
                          <a:effectLst/>
                          <a:latin typeface="Meiryo UI" panose="020B0604030504040204" pitchFamily="50" charset="-128"/>
                          <a:ea typeface="Meiryo UI" panose="020B0604030504040204" pitchFamily="50" charset="-128"/>
                        </a:rPr>
                      </a:br>
                      <a:r>
                        <a:rPr lang="ja-JP" altLang="en-US" sz="600" b="0" dirty="0">
                          <a:effectLst/>
                          <a:latin typeface="Meiryo UI" panose="020B0604030504040204" pitchFamily="50" charset="-128"/>
                          <a:ea typeface="Meiryo UI" panose="020B0604030504040204" pitchFamily="50" charset="-128"/>
                        </a:rPr>
                        <a:t>・異文化理解と接遇</a:t>
                      </a:r>
                      <a:r>
                        <a:rPr lang="ja-JP" altLang="en-US" sz="600" b="0" dirty="0" smtClean="0">
                          <a:effectLst/>
                          <a:latin typeface="Meiryo UI" panose="020B0604030504040204" pitchFamily="50" charset="-128"/>
                          <a:ea typeface="Meiryo UI" panose="020B0604030504040204" pitchFamily="50" charset="-128"/>
                        </a:rPr>
                        <a:t>マナー／・</a:t>
                      </a:r>
                      <a:r>
                        <a:rPr lang="ja-JP" altLang="en-US" sz="600" b="0" dirty="0">
                          <a:effectLst/>
                          <a:latin typeface="Meiryo UI" panose="020B0604030504040204" pitchFamily="50" charset="-128"/>
                          <a:ea typeface="Meiryo UI" panose="020B0604030504040204" pitchFamily="50" charset="-128"/>
                        </a:rPr>
                        <a:t>日本人の常識は外国人の常識とは</a:t>
                      </a:r>
                      <a:r>
                        <a:rPr lang="ja-JP" altLang="en-US" sz="600" b="0" dirty="0" smtClean="0">
                          <a:effectLst/>
                          <a:latin typeface="Meiryo UI" panose="020B0604030504040204" pitchFamily="50" charset="-128"/>
                          <a:ea typeface="Meiryo UI" panose="020B0604030504040204" pitchFamily="50" charset="-128"/>
                        </a:rPr>
                        <a:t>限らない／・</a:t>
                      </a:r>
                      <a:r>
                        <a:rPr lang="ja-JP" altLang="en-US" sz="600" b="0" dirty="0">
                          <a:effectLst/>
                          <a:latin typeface="Meiryo UI" panose="020B0604030504040204" pitchFamily="50" charset="-128"/>
                          <a:ea typeface="Meiryo UI" panose="020B0604030504040204" pitchFamily="50" charset="-128"/>
                        </a:rPr>
                        <a:t>求められるのは「話すための英語」</a:t>
                      </a:r>
                      <a:br>
                        <a:rPr lang="ja-JP" altLang="en-US" sz="600" b="0" dirty="0">
                          <a:effectLst/>
                          <a:latin typeface="Meiryo UI" panose="020B0604030504040204" pitchFamily="50" charset="-128"/>
                          <a:ea typeface="Meiryo UI" panose="020B0604030504040204" pitchFamily="50" charset="-128"/>
                        </a:rPr>
                      </a:br>
                      <a:r>
                        <a:rPr lang="ja-JP" altLang="en-US" sz="600" b="0" dirty="0">
                          <a:effectLst/>
                          <a:latin typeface="Meiryo UI" panose="020B0604030504040204" pitchFamily="50" charset="-128"/>
                          <a:ea typeface="Meiryo UI" panose="020B0604030504040204" pitchFamily="50" charset="-128"/>
                        </a:rPr>
                        <a:t>・宗教などの世界の</a:t>
                      </a:r>
                      <a:r>
                        <a:rPr lang="ja-JP" altLang="en-US" sz="600" b="0" dirty="0" smtClean="0">
                          <a:effectLst/>
                          <a:latin typeface="Meiryo UI" panose="020B0604030504040204" pitchFamily="50" charset="-128"/>
                          <a:ea typeface="Meiryo UI" panose="020B0604030504040204" pitchFamily="50" charset="-128"/>
                        </a:rPr>
                        <a:t>文化／・</a:t>
                      </a:r>
                      <a:r>
                        <a:rPr lang="ja-JP" altLang="en-US" sz="600" b="0" dirty="0">
                          <a:effectLst/>
                          <a:latin typeface="Meiryo UI" panose="020B0604030504040204" pitchFamily="50" charset="-128"/>
                          <a:ea typeface="Meiryo UI" panose="020B0604030504040204" pitchFamily="50" charset="-128"/>
                        </a:rPr>
                        <a:t>緊急事態に備える　</a:t>
                      </a:r>
                      <a:r>
                        <a:rPr lang="en-US" altLang="ja-JP" sz="600" b="0" dirty="0">
                          <a:effectLst/>
                          <a:latin typeface="Meiryo UI" panose="020B0604030504040204" pitchFamily="50" charset="-128"/>
                          <a:ea typeface="Meiryo UI" panose="020B0604030504040204" pitchFamily="50" charset="-128"/>
                        </a:rPr>
                        <a:t>30</a:t>
                      </a:r>
                      <a:r>
                        <a:rPr lang="ja-JP" altLang="en-US" sz="600" b="0" dirty="0">
                          <a:effectLst/>
                          <a:latin typeface="Meiryo UI" panose="020B0604030504040204" pitchFamily="50" charset="-128"/>
                          <a:ea typeface="Meiryo UI" panose="020B0604030504040204" pitchFamily="50" charset="-128"/>
                        </a:rPr>
                        <a:t>の動詞による基本的な英語表現</a:t>
                      </a:r>
                      <a:br>
                        <a:rPr lang="ja-JP" altLang="en-US" sz="600" b="0" dirty="0">
                          <a:effectLst/>
                          <a:latin typeface="Meiryo UI" panose="020B0604030504040204" pitchFamily="50" charset="-128"/>
                          <a:ea typeface="Meiryo UI" panose="020B0604030504040204" pitchFamily="50" charset="-128"/>
                        </a:rPr>
                      </a:br>
                      <a:r>
                        <a:rPr lang="ja-JP" altLang="en-US" sz="600" b="0" dirty="0">
                          <a:effectLst/>
                          <a:latin typeface="Meiryo UI" panose="020B0604030504040204" pitchFamily="50" charset="-128"/>
                          <a:ea typeface="Meiryo UI" panose="020B0604030504040204" pitchFamily="50" charset="-128"/>
                        </a:rPr>
                        <a:t>〇「多言語コミュニケーションシートの使い方</a:t>
                      </a:r>
                      <a:r>
                        <a:rPr lang="ja-JP" altLang="en-US" sz="600" b="0" dirty="0" smtClean="0">
                          <a:effectLst/>
                          <a:latin typeface="Meiryo UI" panose="020B0604030504040204" pitchFamily="50" charset="-128"/>
                          <a:ea typeface="Meiryo UI" panose="020B0604030504040204" pitchFamily="50" charset="-128"/>
                        </a:rPr>
                        <a:t>」　　　〇</a:t>
                      </a:r>
                      <a:r>
                        <a:rPr lang="ja-JP" altLang="en-US" sz="600" b="0" dirty="0">
                          <a:effectLst/>
                          <a:latin typeface="Meiryo UI" panose="020B0604030504040204" pitchFamily="50" charset="-128"/>
                          <a:ea typeface="Meiryo UI" panose="020B0604030504040204" pitchFamily="50" charset="-128"/>
                        </a:rPr>
                        <a:t>「スマートフォン等を活用した多言語翻訳ツールの使い方」</a:t>
                      </a:r>
                      <a:endParaRPr lang="ja-JP" altLang="en-US" sz="600" dirty="0">
                        <a:effectLst/>
                        <a:latin typeface="Meiryo UI" panose="020B0604030504040204" pitchFamily="50" charset="-128"/>
                        <a:ea typeface="Meiryo UI" panose="020B0604030504040204" pitchFamily="50" charset="-128"/>
                      </a:endParaRPr>
                    </a:p>
                  </a:txBody>
                  <a:tcPr marL="54173" marR="54173" marT="27087" marB="27087" anchor="ctr">
                    <a:lnL w="6350" cap="flat" cmpd="sng" algn="ctr">
                      <a:solidFill>
                        <a:schemeClr val="tx1"/>
                      </a:solidFill>
                      <a:prstDash val="sysDot"/>
                      <a:round/>
                      <a:headEnd type="none" w="med" len="med"/>
                      <a:tailEnd type="none" w="med" len="med"/>
                    </a:lnL>
                    <a:lnR w="9525"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algn="ctr">
                        <a:lnSpc>
                          <a:spcPts val="800"/>
                        </a:lnSpc>
                      </a:pPr>
                      <a:r>
                        <a:rPr lang="ja-JP" altLang="en-US" sz="600" dirty="0">
                          <a:effectLst/>
                          <a:latin typeface="Meiryo UI" panose="020B0604030504040204" pitchFamily="50" charset="-128"/>
                          <a:ea typeface="Meiryo UI" panose="020B0604030504040204" pitchFamily="50" charset="-128"/>
                        </a:rPr>
                        <a:t>英語会話</a:t>
                      </a:r>
                    </a:p>
                  </a:txBody>
                  <a:tcPr marL="54173" marR="54173" marT="27087" marB="27087">
                    <a:lnL w="9525" cap="flat" cmpd="sng" algn="ctr">
                      <a:no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FFFFF"/>
                    </a:solidFill>
                  </a:tcPr>
                </a:tc>
                <a:tc>
                  <a:txBody>
                    <a:bodyPr/>
                    <a:lstStyle/>
                    <a:p>
                      <a:pPr algn="ctr">
                        <a:lnSpc>
                          <a:spcPts val="800"/>
                        </a:lnSpc>
                      </a:pPr>
                      <a:r>
                        <a:rPr lang="en-US" altLang="ja-JP" sz="600" dirty="0">
                          <a:effectLst/>
                          <a:latin typeface="Meiryo UI" panose="020B0604030504040204" pitchFamily="50" charset="-128"/>
                          <a:ea typeface="Meiryo UI" panose="020B0604030504040204" pitchFamily="50" charset="-128"/>
                        </a:rPr>
                        <a:t>90</a:t>
                      </a:r>
                      <a:r>
                        <a:rPr lang="ja-JP" altLang="en-US" sz="600" dirty="0">
                          <a:effectLst/>
                          <a:latin typeface="Meiryo UI" panose="020B0604030504040204" pitchFamily="50" charset="-128"/>
                          <a:ea typeface="Meiryo UI" panose="020B0604030504040204" pitchFamily="50" charset="-128"/>
                        </a:rPr>
                        <a:t>分</a:t>
                      </a:r>
                    </a:p>
                  </a:txBody>
                  <a:tcPr marL="54173" marR="54173" marT="27087" marB="27087">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FFFFF"/>
                    </a:solidFill>
                  </a:tcPr>
                </a:tc>
                <a:tc>
                  <a:txBody>
                    <a:bodyPr/>
                    <a:lstStyle/>
                    <a:p>
                      <a:pPr>
                        <a:lnSpc>
                          <a:spcPts val="800"/>
                        </a:lnSpc>
                      </a:pPr>
                      <a:r>
                        <a:rPr lang="ja-JP" altLang="en-US" sz="600" dirty="0">
                          <a:effectLst/>
                          <a:latin typeface="Meiryo UI" panose="020B0604030504040204" pitchFamily="50" charset="-128"/>
                          <a:ea typeface="Meiryo UI" panose="020B0604030504040204" pitchFamily="50" charset="-128"/>
                        </a:rPr>
                        <a:t>初級編の各項目に対して、より正しい英語表現、より丁寧な英語表現、より複雑な状況に対応できる英会話を指導</a:t>
                      </a:r>
                      <a:r>
                        <a:rPr lang="ja-JP" altLang="en-US" sz="600" dirty="0" smtClean="0">
                          <a:effectLst/>
                          <a:latin typeface="Meiryo UI" panose="020B0604030504040204" pitchFamily="50" charset="-128"/>
                          <a:ea typeface="Meiryo UI" panose="020B0604030504040204" pitchFamily="50" charset="-128"/>
                        </a:rPr>
                        <a:t>。</a:t>
                      </a:r>
                      <a:r>
                        <a:rPr lang="ja-JP" altLang="en-US" sz="600" dirty="0">
                          <a:effectLst/>
                          <a:latin typeface="Meiryo UI" panose="020B0604030504040204" pitchFamily="50" charset="-128"/>
                          <a:ea typeface="Meiryo UI" panose="020B0604030504040204" pitchFamily="50" charset="-128"/>
                        </a:rPr>
                        <a:t>　</a:t>
                      </a:r>
                      <a:endParaRPr lang="en-US" altLang="ja-JP" sz="600" dirty="0" smtClean="0">
                        <a:effectLst/>
                        <a:latin typeface="Meiryo UI" panose="020B0604030504040204" pitchFamily="50" charset="-128"/>
                        <a:ea typeface="Meiryo UI" panose="020B0604030504040204" pitchFamily="50" charset="-128"/>
                      </a:endParaRPr>
                    </a:p>
                    <a:p>
                      <a:pPr>
                        <a:lnSpc>
                          <a:spcPts val="800"/>
                        </a:lnSpc>
                      </a:pPr>
                      <a:r>
                        <a:rPr lang="ja-JP" altLang="en-US" sz="600" dirty="0" smtClean="0">
                          <a:effectLst/>
                          <a:latin typeface="Meiryo UI" panose="020B0604030504040204" pitchFamily="50" charset="-128"/>
                          <a:ea typeface="Meiryo UI" panose="020B0604030504040204" pitchFamily="50" charset="-128"/>
                        </a:rPr>
                        <a:t>場面</a:t>
                      </a:r>
                      <a:r>
                        <a:rPr lang="ja-JP" altLang="en-US" sz="600" dirty="0">
                          <a:effectLst/>
                          <a:latin typeface="Meiryo UI" panose="020B0604030504040204" pitchFamily="50" charset="-128"/>
                          <a:ea typeface="Meiryo UI" panose="020B0604030504040204" pitchFamily="50" charset="-128"/>
                        </a:rPr>
                        <a:t>別の英語会話のうち、以下の点についても学ぶ。</a:t>
                      </a:r>
                      <a:br>
                        <a:rPr lang="ja-JP" altLang="en-US" sz="600" dirty="0">
                          <a:effectLst/>
                          <a:latin typeface="Meiryo UI" panose="020B0604030504040204" pitchFamily="50" charset="-128"/>
                          <a:ea typeface="Meiryo UI" panose="020B0604030504040204" pitchFamily="50" charset="-128"/>
                        </a:rPr>
                      </a:br>
                      <a:r>
                        <a:rPr lang="ja-JP" altLang="en-US" sz="600" dirty="0">
                          <a:effectLst/>
                          <a:latin typeface="Meiryo UI" panose="020B0604030504040204" pitchFamily="50" charset="-128"/>
                          <a:ea typeface="Meiryo UI" panose="020B0604030504040204" pitchFamily="50" charset="-128"/>
                        </a:rPr>
                        <a:t>・レストランや飲食店での</a:t>
                      </a:r>
                      <a:r>
                        <a:rPr lang="ja-JP" altLang="en-US" sz="600" dirty="0" smtClean="0">
                          <a:effectLst/>
                          <a:latin typeface="Meiryo UI" panose="020B0604030504040204" pitchFamily="50" charset="-128"/>
                          <a:ea typeface="Meiryo UI" panose="020B0604030504040204" pitchFamily="50" charset="-128"/>
                        </a:rPr>
                        <a:t>対応　　・</a:t>
                      </a:r>
                      <a:r>
                        <a:rPr lang="ja-JP" altLang="en-US" sz="600" dirty="0">
                          <a:effectLst/>
                          <a:latin typeface="Meiryo UI" panose="020B0604030504040204" pitchFamily="50" charset="-128"/>
                          <a:ea typeface="Meiryo UI" panose="020B0604030504040204" pitchFamily="50" charset="-128"/>
                        </a:rPr>
                        <a:t>日本独特なものの</a:t>
                      </a:r>
                      <a:r>
                        <a:rPr lang="ja-JP" altLang="en-US" sz="600" dirty="0" smtClean="0">
                          <a:effectLst/>
                          <a:latin typeface="Meiryo UI" panose="020B0604030504040204" pitchFamily="50" charset="-128"/>
                          <a:ea typeface="Meiryo UI" panose="020B0604030504040204" pitchFamily="50" charset="-128"/>
                        </a:rPr>
                        <a:t>表現　　・</a:t>
                      </a:r>
                      <a:r>
                        <a:rPr lang="ja-JP" altLang="en-US" sz="600" dirty="0">
                          <a:effectLst/>
                          <a:latin typeface="Meiryo UI" panose="020B0604030504040204" pitchFamily="50" charset="-128"/>
                          <a:ea typeface="Meiryo UI" panose="020B0604030504040204" pitchFamily="50" charset="-128"/>
                        </a:rPr>
                        <a:t>トラブル対応</a:t>
                      </a:r>
                    </a:p>
                  </a:txBody>
                  <a:tcPr marL="54173" marR="54173" marT="27087" marB="27087" anchor="ctr">
                    <a:lnL w="6350" cap="flat" cmpd="sng" algn="ctr">
                      <a:solidFill>
                        <a:schemeClr val="tx1"/>
                      </a:solidFill>
                      <a:prstDash val="sysDot"/>
                      <a:round/>
                      <a:headEnd type="none" w="med" len="med"/>
                      <a:tailEnd type="none" w="med" len="med"/>
                    </a:lnL>
                    <a:lnR w="9525"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FFFFF"/>
                    </a:solidFill>
                  </a:tcPr>
                </a:tc>
                <a:extLst>
                  <a:ext uri="{0D108BD9-81ED-4DB2-BD59-A6C34878D82A}">
                    <a16:rowId xmlns:a16="http://schemas.microsoft.com/office/drawing/2014/main" val="10004"/>
                  </a:ext>
                </a:extLst>
              </a:tr>
              <a:tr h="317594">
                <a:tc>
                  <a:txBody>
                    <a:bodyPr/>
                    <a:lstStyle/>
                    <a:p>
                      <a:pPr marL="0" algn="ctr">
                        <a:lnSpc>
                          <a:spcPct val="100000"/>
                        </a:lnSpc>
                      </a:pPr>
                      <a:r>
                        <a:rPr lang="ja-JP" altLang="en-US" sz="600" dirty="0">
                          <a:effectLst/>
                          <a:latin typeface="Meiryo UI" panose="020B0604030504040204" pitchFamily="50" charset="-128"/>
                          <a:ea typeface="Meiryo UI" panose="020B0604030504040204" pitchFamily="50" charset="-128"/>
                        </a:rPr>
                        <a:t>最後に</a:t>
                      </a:r>
                    </a:p>
                  </a:txBody>
                  <a:tcPr marL="57671" marR="57671" marT="28836" marB="28836" anchor="ctr">
                    <a:lnL w="9525" cap="flat" cmpd="sng" algn="ctr">
                      <a:no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FFFFF"/>
                    </a:solidFill>
                  </a:tcPr>
                </a:tc>
                <a:tc>
                  <a:txBody>
                    <a:bodyPr/>
                    <a:lstStyle/>
                    <a:p>
                      <a:pPr marL="0" algn="ctr">
                        <a:lnSpc>
                          <a:spcPct val="100000"/>
                        </a:lnSpc>
                      </a:pPr>
                      <a:r>
                        <a:rPr lang="en-US" altLang="ja-JP" sz="600" dirty="0">
                          <a:effectLst/>
                          <a:latin typeface="Meiryo UI" panose="020B0604030504040204" pitchFamily="50" charset="-128"/>
                          <a:ea typeface="Meiryo UI" panose="020B0604030504040204" pitchFamily="50" charset="-128"/>
                        </a:rPr>
                        <a:t>10</a:t>
                      </a:r>
                      <a:r>
                        <a:rPr lang="ja-JP" altLang="en-US" sz="600" dirty="0">
                          <a:effectLst/>
                          <a:latin typeface="Meiryo UI" panose="020B0604030504040204" pitchFamily="50" charset="-128"/>
                          <a:ea typeface="Meiryo UI" panose="020B0604030504040204" pitchFamily="50" charset="-128"/>
                        </a:rPr>
                        <a:t>分</a:t>
                      </a:r>
                    </a:p>
                  </a:txBody>
                  <a:tcPr marL="57671" marR="57671" marT="28836" marB="28836"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FFFFF"/>
                    </a:solidFill>
                  </a:tcPr>
                </a:tc>
                <a:tc>
                  <a:txBody>
                    <a:bodyPr/>
                    <a:lstStyle/>
                    <a:p>
                      <a:pPr marL="0">
                        <a:lnSpc>
                          <a:spcPct val="100000"/>
                        </a:lnSpc>
                      </a:pPr>
                      <a:r>
                        <a:rPr lang="ja-JP" altLang="en-US" sz="600" dirty="0" smtClean="0">
                          <a:effectLst/>
                          <a:latin typeface="Meiryo UI" panose="020B0604030504040204" pitchFamily="50" charset="-128"/>
                          <a:ea typeface="Meiryo UI" panose="020B0604030504040204" pitchFamily="50" charset="-128"/>
                        </a:rPr>
                        <a:t>本研修会</a:t>
                      </a:r>
                      <a:r>
                        <a:rPr lang="ja-JP" altLang="en-US" sz="600" dirty="0">
                          <a:effectLst/>
                          <a:latin typeface="Meiryo UI" panose="020B0604030504040204" pitchFamily="50" charset="-128"/>
                          <a:ea typeface="Meiryo UI" panose="020B0604030504040204" pitchFamily="50" charset="-128"/>
                        </a:rPr>
                        <a:t>のフォローアップ</a:t>
                      </a:r>
                      <a:br>
                        <a:rPr lang="ja-JP" altLang="en-US" sz="600" dirty="0">
                          <a:effectLst/>
                          <a:latin typeface="Meiryo UI" panose="020B0604030504040204" pitchFamily="50" charset="-128"/>
                          <a:ea typeface="Meiryo UI" panose="020B0604030504040204" pitchFamily="50" charset="-128"/>
                        </a:rPr>
                      </a:br>
                      <a:r>
                        <a:rPr lang="ja-JP" altLang="en-US" sz="600" dirty="0">
                          <a:effectLst/>
                          <a:latin typeface="Meiryo UI" panose="020B0604030504040204" pitchFamily="50" charset="-128"/>
                          <a:ea typeface="Meiryo UI" panose="020B0604030504040204" pitchFamily="50" charset="-128"/>
                        </a:rPr>
                        <a:t>・研修後の自習用教材の紹介</a:t>
                      </a:r>
                      <a:br>
                        <a:rPr lang="ja-JP" altLang="en-US" sz="600" dirty="0">
                          <a:effectLst/>
                          <a:latin typeface="Meiryo UI" panose="020B0604030504040204" pitchFamily="50" charset="-128"/>
                          <a:ea typeface="Meiryo UI" panose="020B0604030504040204" pitchFamily="50" charset="-128"/>
                        </a:rPr>
                      </a:br>
                      <a:r>
                        <a:rPr lang="ja-JP" altLang="en-US" sz="600" dirty="0">
                          <a:effectLst/>
                          <a:latin typeface="Meiryo UI" panose="020B0604030504040204" pitchFamily="50" charset="-128"/>
                          <a:ea typeface="Meiryo UI" panose="020B0604030504040204" pitchFamily="50" charset="-128"/>
                        </a:rPr>
                        <a:t>・多言語対応のオンライン教材の紹介</a:t>
                      </a:r>
                    </a:p>
                  </a:txBody>
                  <a:tcPr marL="57671" marR="57671" marT="28836" marB="28836" anchor="ctr">
                    <a:lnL w="6350" cap="flat" cmpd="sng" algn="ctr">
                      <a:solidFill>
                        <a:schemeClr val="tx1"/>
                      </a:solidFill>
                      <a:prstDash val="sysDot"/>
                      <a:round/>
                      <a:headEnd type="none" w="med" len="med"/>
                      <a:tailEnd type="none" w="med" len="med"/>
                    </a:lnL>
                    <a:lnR w="9525"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FFFFF"/>
                    </a:solidFill>
                  </a:tcPr>
                </a:tc>
                <a:extLst>
                  <a:ext uri="{0D108BD9-81ED-4DB2-BD59-A6C34878D82A}">
                    <a16:rowId xmlns:a16="http://schemas.microsoft.com/office/drawing/2014/main" val="10005"/>
                  </a:ext>
                </a:extLst>
              </a:tr>
              <a:tr h="485940">
                <a:tc>
                  <a:txBody>
                    <a:bodyPr/>
                    <a:lstStyle/>
                    <a:p>
                      <a:pPr algn="ctr">
                        <a:lnSpc>
                          <a:spcPts val="800"/>
                        </a:lnSpc>
                      </a:pPr>
                      <a:endParaRPr lang="ja-JP" altLang="en-US" sz="600" dirty="0">
                        <a:effectLst/>
                        <a:latin typeface="Meiryo UI" panose="020B0604030504040204" pitchFamily="50" charset="-128"/>
                        <a:ea typeface="Meiryo UI" panose="020B0604030504040204" pitchFamily="50" charset="-128"/>
                      </a:endParaRPr>
                    </a:p>
                  </a:txBody>
                  <a:tcPr marL="54173" marR="54173" marT="27087" marB="27087">
                    <a:lnL w="9525" cap="flat" cmpd="sng" algn="ctr">
                      <a:no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2">
                  <a:txBody>
                    <a:bodyPr/>
                    <a:lstStyle/>
                    <a:p>
                      <a:pPr algn="ctr">
                        <a:lnSpc>
                          <a:spcPts val="800"/>
                        </a:lnSpc>
                      </a:pPr>
                      <a:endParaRPr lang="ja-JP" altLang="en-US" sz="600" dirty="0">
                        <a:effectLst/>
                        <a:latin typeface="Meiryo UI" panose="020B0604030504040204" pitchFamily="50" charset="-128"/>
                        <a:ea typeface="Meiryo UI" panose="020B0604030504040204" pitchFamily="50" charset="-128"/>
                      </a:endParaRPr>
                    </a:p>
                  </a:txBody>
                  <a:tcPr marL="54173" marR="54173" marT="27087" marB="27087">
                    <a:lnL w="6350" cap="flat" cmpd="sng" algn="ctr">
                      <a:solidFill>
                        <a:schemeClr val="tx1"/>
                      </a:solidFill>
                      <a:prstDash val="sysDot"/>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pPr>
                        <a:lnSpc>
                          <a:spcPts val="800"/>
                        </a:lnSpc>
                      </a:pPr>
                      <a:endParaRPr lang="ja-JP" altLang="en-US" sz="600" dirty="0">
                        <a:effectLst/>
                        <a:latin typeface="Meiryo UI" panose="020B0604030504040204" pitchFamily="50" charset="-128"/>
                        <a:ea typeface="Meiryo UI" panose="020B0604030504040204" pitchFamily="50" charset="-128"/>
                      </a:endParaRPr>
                    </a:p>
                  </a:txBody>
                  <a:tcPr marL="53235" marR="53235" marT="26618" marB="26618" anchor="ctr">
                    <a:lnL w="6350" cap="flat" cmpd="sng" algn="ctr">
                      <a:solidFill>
                        <a:schemeClr val="tx1"/>
                      </a:solidFill>
                      <a:prstDash val="sysDot"/>
                      <a:round/>
                      <a:headEnd type="none" w="med" len="med"/>
                      <a:tailEnd type="none" w="med" len="med"/>
                    </a:lnL>
                    <a:lnR w="9525"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29" name="テキスト ボックス 28"/>
          <p:cNvSpPr txBox="1"/>
          <p:nvPr/>
        </p:nvSpPr>
        <p:spPr>
          <a:xfrm>
            <a:off x="310164" y="6013635"/>
            <a:ext cx="2029860" cy="261198"/>
          </a:xfrm>
          <a:prstGeom prst="rect">
            <a:avLst/>
          </a:prstGeom>
          <a:noFill/>
        </p:spPr>
        <p:txBody>
          <a:bodyPr wrap="square" rtlCol="0">
            <a:spAutoFit/>
          </a:bodyPr>
          <a:lstStyle/>
          <a:p>
            <a:pPr marL="171450" indent="-171450">
              <a:buFont typeface="Wingdings" panose="05000000000000000000" pitchFamily="2" charset="2"/>
              <a:buChar char="u"/>
            </a:pPr>
            <a:r>
              <a:rPr lang="ja-JP" altLang="en-US" sz="1068" dirty="0" smtClean="0">
                <a:latin typeface="Meiryo UI" panose="020B0604030504040204" pitchFamily="50" charset="-128"/>
                <a:ea typeface="Meiryo UI" panose="020B0604030504040204" pitchFamily="50" charset="-128"/>
              </a:rPr>
              <a:t>研修</a:t>
            </a:r>
            <a:r>
              <a:rPr lang="ja-JP" altLang="en-US" sz="1068" dirty="0">
                <a:latin typeface="Meiryo UI" panose="020B0604030504040204" pitchFamily="50" charset="-128"/>
                <a:ea typeface="Meiryo UI" panose="020B0604030504040204" pitchFamily="50" charset="-128"/>
              </a:rPr>
              <a:t>開催日</a:t>
            </a:r>
          </a:p>
        </p:txBody>
      </p:sp>
      <p:sp>
        <p:nvSpPr>
          <p:cNvPr id="30" name="テキスト ボックス 29"/>
          <p:cNvSpPr txBox="1"/>
          <p:nvPr/>
        </p:nvSpPr>
        <p:spPr>
          <a:xfrm>
            <a:off x="310164" y="6272026"/>
            <a:ext cx="1491194" cy="261198"/>
          </a:xfrm>
          <a:prstGeom prst="rect">
            <a:avLst/>
          </a:prstGeom>
          <a:noFill/>
        </p:spPr>
        <p:txBody>
          <a:bodyPr wrap="square" rtlCol="0">
            <a:spAutoFit/>
          </a:bodyPr>
          <a:lstStyle/>
          <a:p>
            <a:pPr marL="171450" indent="-171450">
              <a:buFont typeface="Wingdings" panose="05000000000000000000" pitchFamily="2" charset="2"/>
              <a:buChar char="u"/>
            </a:pPr>
            <a:r>
              <a:rPr lang="ja-JP" altLang="en-US" sz="1068" dirty="0">
                <a:latin typeface="Meiryo UI" panose="020B0604030504040204" pitchFamily="50" charset="-128"/>
                <a:ea typeface="Meiryo UI" panose="020B0604030504040204" pitchFamily="50" charset="-128"/>
              </a:rPr>
              <a:t>研修開催場所</a:t>
            </a:r>
          </a:p>
        </p:txBody>
      </p:sp>
      <p:sp>
        <p:nvSpPr>
          <p:cNvPr id="31" name="テキスト ボックス 30"/>
          <p:cNvSpPr txBox="1"/>
          <p:nvPr/>
        </p:nvSpPr>
        <p:spPr>
          <a:xfrm>
            <a:off x="1450827" y="6280313"/>
            <a:ext cx="3321448" cy="256673"/>
          </a:xfrm>
          <a:prstGeom prst="rect">
            <a:avLst/>
          </a:prstGeom>
          <a:noFill/>
        </p:spPr>
        <p:txBody>
          <a:bodyPr wrap="square" rtlCol="0">
            <a:spAutoFit/>
          </a:bodyPr>
          <a:lstStyle/>
          <a:p>
            <a:r>
              <a:rPr lang="ja-JP" altLang="en-US" sz="1068" u="sng" dirty="0">
                <a:latin typeface="Meiryo UI" panose="020B0604030504040204" pitchFamily="50" charset="-128"/>
                <a:ea typeface="Meiryo UI" panose="020B0604030504040204" pitchFamily="50" charset="-128"/>
              </a:rPr>
              <a:t>〇〇〇〇〇〇〇〇〇</a:t>
            </a:r>
          </a:p>
        </p:txBody>
      </p:sp>
      <p:sp>
        <p:nvSpPr>
          <p:cNvPr id="32" name="テキスト ボックス 31"/>
          <p:cNvSpPr txBox="1"/>
          <p:nvPr/>
        </p:nvSpPr>
        <p:spPr>
          <a:xfrm>
            <a:off x="3030473" y="6292684"/>
            <a:ext cx="2332202" cy="261198"/>
          </a:xfrm>
          <a:prstGeom prst="rect">
            <a:avLst/>
          </a:prstGeom>
          <a:noFill/>
        </p:spPr>
        <p:txBody>
          <a:bodyPr wrap="square" rtlCol="0">
            <a:spAutoFit/>
          </a:bodyPr>
          <a:lstStyle/>
          <a:p>
            <a:r>
              <a:rPr lang="ja-JP" altLang="en-US" sz="1068" dirty="0">
                <a:latin typeface="Meiryo UI" panose="020B0604030504040204" pitchFamily="50" charset="-128"/>
                <a:ea typeface="Meiryo UI" panose="020B0604030504040204" pitchFamily="50" charset="-128"/>
              </a:rPr>
              <a:t>〇〇市〇〇町１－１－１</a:t>
            </a:r>
          </a:p>
        </p:txBody>
      </p:sp>
      <p:sp>
        <p:nvSpPr>
          <p:cNvPr id="33" name="テキスト ボックス 32"/>
          <p:cNvSpPr txBox="1"/>
          <p:nvPr/>
        </p:nvSpPr>
        <p:spPr>
          <a:xfrm>
            <a:off x="310165" y="6519344"/>
            <a:ext cx="3340062" cy="261198"/>
          </a:xfrm>
          <a:prstGeom prst="rect">
            <a:avLst/>
          </a:prstGeom>
          <a:noFill/>
        </p:spPr>
        <p:txBody>
          <a:bodyPr wrap="square" rtlCol="0">
            <a:spAutoFit/>
          </a:bodyPr>
          <a:lstStyle/>
          <a:p>
            <a:pPr marL="171450" indent="-171450">
              <a:buFont typeface="Wingdings" panose="05000000000000000000" pitchFamily="2" charset="2"/>
              <a:buChar char="u"/>
            </a:pPr>
            <a:r>
              <a:rPr lang="ja-JP" altLang="en-US" sz="1068" dirty="0">
                <a:latin typeface="Meiryo UI" panose="020B0604030504040204" pitchFamily="50" charset="-128"/>
                <a:ea typeface="Meiryo UI" panose="020B0604030504040204" pitchFamily="50" charset="-128"/>
              </a:rPr>
              <a:t>カリキュラム（</a:t>
            </a:r>
            <a:r>
              <a:rPr lang="ja-JP" altLang="en-US" sz="1068" dirty="0">
                <a:solidFill>
                  <a:srgbClr val="FF0000"/>
                </a:solidFill>
                <a:latin typeface="Meiryo UI" panose="020B0604030504040204" pitchFamily="50" charset="-128"/>
                <a:ea typeface="Meiryo UI" panose="020B0604030504040204" pitchFamily="50" charset="-128"/>
              </a:rPr>
              <a:t>中級クラス</a:t>
            </a:r>
            <a:r>
              <a:rPr lang="ja-JP" altLang="en-US" sz="1068" dirty="0">
                <a:latin typeface="Meiryo UI" panose="020B0604030504040204" pitchFamily="50" charset="-128"/>
                <a:ea typeface="Meiryo UI" panose="020B0604030504040204" pitchFamily="50" charset="-128"/>
              </a:rPr>
              <a:t>：定員</a:t>
            </a:r>
            <a:r>
              <a:rPr lang="ja-JP" altLang="en-US" sz="1068" dirty="0" smtClean="0">
                <a:latin typeface="Meiryo UI" panose="020B0604030504040204" pitchFamily="50" charset="-128"/>
                <a:ea typeface="Meiryo UI" panose="020B0604030504040204" pitchFamily="50" charset="-128"/>
              </a:rPr>
              <a:t>〇〇名／</a:t>
            </a:r>
            <a:r>
              <a:rPr lang="en-US" altLang="ja-JP" sz="1068" dirty="0" smtClean="0">
                <a:latin typeface="Meiryo UI" panose="020B0604030504040204" pitchFamily="50" charset="-128"/>
                <a:ea typeface="Meiryo UI" panose="020B0604030504040204" pitchFamily="50" charset="-128"/>
              </a:rPr>
              <a:t>3</a:t>
            </a:r>
            <a:r>
              <a:rPr lang="ja-JP" altLang="en-US" sz="1068" dirty="0" smtClean="0">
                <a:latin typeface="Meiryo UI" panose="020B0604030504040204" pitchFamily="50" charset="-128"/>
                <a:ea typeface="Meiryo UI" panose="020B0604030504040204" pitchFamily="50" charset="-128"/>
              </a:rPr>
              <a:t>時間）</a:t>
            </a:r>
            <a:endParaRPr lang="ja-JP" altLang="en-US" sz="1068"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573822" y="8461469"/>
            <a:ext cx="580259" cy="276999"/>
          </a:xfrm>
          <a:prstGeom prst="rect">
            <a:avLst/>
          </a:prstGeom>
          <a:noFill/>
        </p:spPr>
        <p:txBody>
          <a:bodyPr wrap="square" rtlCol="0">
            <a:spAutoFit/>
          </a:bodyPr>
          <a:lstStyle/>
          <a:p>
            <a:r>
              <a:rPr lang="ja-JP" altLang="en-US" sz="600" dirty="0">
                <a:solidFill>
                  <a:schemeClr val="accent1">
                    <a:lumMod val="50000"/>
                  </a:schemeClr>
                </a:solidFill>
                <a:latin typeface="Meiryo UI" panose="020B0604030504040204" pitchFamily="50" charset="-128"/>
                <a:ea typeface="Meiryo UI" panose="020B0604030504040204" pitchFamily="50" charset="-128"/>
              </a:rPr>
              <a:t>受講対象者</a:t>
            </a:r>
            <a:endParaRPr lang="en-US" altLang="ja-JP" sz="600" dirty="0">
              <a:solidFill>
                <a:schemeClr val="accent1">
                  <a:lumMod val="50000"/>
                </a:schemeClr>
              </a:solidFill>
              <a:latin typeface="Meiryo UI" panose="020B0604030504040204" pitchFamily="50" charset="-128"/>
              <a:ea typeface="Meiryo UI" panose="020B0604030504040204" pitchFamily="50" charset="-128"/>
            </a:endParaRPr>
          </a:p>
          <a:p>
            <a:r>
              <a:rPr lang="ja-JP" altLang="en-US" sz="600" dirty="0">
                <a:solidFill>
                  <a:schemeClr val="accent1">
                    <a:lumMod val="50000"/>
                  </a:schemeClr>
                </a:solidFill>
                <a:latin typeface="Meiryo UI" panose="020B0604030504040204" pitchFamily="50" charset="-128"/>
                <a:ea typeface="Meiryo UI" panose="020B0604030504040204" pitchFamily="50" charset="-128"/>
              </a:rPr>
              <a:t>のイメージ</a:t>
            </a:r>
          </a:p>
        </p:txBody>
      </p:sp>
      <p:sp>
        <p:nvSpPr>
          <p:cNvPr id="35" name="正方形/長方形 34"/>
          <p:cNvSpPr/>
          <p:nvPr/>
        </p:nvSpPr>
        <p:spPr>
          <a:xfrm>
            <a:off x="1314832" y="8373041"/>
            <a:ext cx="5606637" cy="460254"/>
          </a:xfrm>
          <a:prstGeom prst="rect">
            <a:avLst/>
          </a:prstGeom>
        </p:spPr>
        <p:txBody>
          <a:bodyPr wrap="square">
            <a:spAutoFit/>
          </a:bodyPr>
          <a:lstStyle/>
          <a:p>
            <a:pPr>
              <a:lnSpc>
                <a:spcPts val="1018"/>
              </a:lnSpc>
            </a:pPr>
            <a:r>
              <a:rPr lang="ja-JP" altLang="en-US" sz="600" dirty="0">
                <a:solidFill>
                  <a:srgbClr val="222222"/>
                </a:solidFill>
                <a:latin typeface="Meiryo UI" panose="020B0604030504040204" pitchFamily="50" charset="-128"/>
                <a:ea typeface="Meiryo UI" panose="020B0604030504040204" pitchFamily="50" charset="-128"/>
              </a:rPr>
              <a:t>・ホスピタリティの高いサービスの提供により、顧客満足度を高めたい方</a:t>
            </a:r>
            <a:endParaRPr lang="en-US" altLang="ja-JP" sz="600" dirty="0">
              <a:latin typeface="Meiryo UI" panose="020B0604030504040204" pitchFamily="50" charset="-128"/>
              <a:ea typeface="Meiryo UI" panose="020B0604030504040204" pitchFamily="50" charset="-128"/>
            </a:endParaRPr>
          </a:p>
          <a:p>
            <a:pPr>
              <a:lnSpc>
                <a:spcPts val="1018"/>
              </a:lnSpc>
            </a:pPr>
            <a:r>
              <a:rPr lang="ja-JP" altLang="en-US" sz="600" dirty="0">
                <a:solidFill>
                  <a:srgbClr val="222222"/>
                </a:solidFill>
                <a:latin typeface="Meiryo UI" panose="020B0604030504040204" pitchFamily="50" charset="-128"/>
                <a:ea typeface="Meiryo UI" panose="020B0604030504040204" pitchFamily="50" charset="-128"/>
              </a:rPr>
              <a:t>・お客様からの様々なご要望や質問等にも柔軟で臨機応変な対応ができるよう語学・コミュニケーション能力</a:t>
            </a:r>
            <a:r>
              <a:rPr lang="ja-JP" altLang="en-US" sz="600" dirty="0" smtClean="0">
                <a:solidFill>
                  <a:srgbClr val="222222"/>
                </a:solidFill>
                <a:latin typeface="Meiryo UI" panose="020B0604030504040204" pitchFamily="50" charset="-128"/>
                <a:ea typeface="Meiryo UI" panose="020B0604030504040204" pitchFamily="50" charset="-128"/>
              </a:rPr>
              <a:t>を高めたい</a:t>
            </a:r>
            <a:r>
              <a:rPr lang="ja-JP" altLang="en-US" sz="600" dirty="0">
                <a:solidFill>
                  <a:srgbClr val="222222"/>
                </a:solidFill>
                <a:latin typeface="Meiryo UI" panose="020B0604030504040204" pitchFamily="50" charset="-128"/>
                <a:ea typeface="Meiryo UI" panose="020B0604030504040204" pitchFamily="50" charset="-128"/>
              </a:rPr>
              <a:t>方</a:t>
            </a:r>
            <a:endParaRPr lang="en-US" altLang="ja-JP" sz="600" dirty="0">
              <a:latin typeface="Meiryo UI" panose="020B0604030504040204" pitchFamily="50" charset="-128"/>
              <a:ea typeface="Meiryo UI" panose="020B0604030504040204" pitchFamily="50" charset="-128"/>
            </a:endParaRPr>
          </a:p>
          <a:p>
            <a:pPr>
              <a:lnSpc>
                <a:spcPts val="1018"/>
              </a:lnSpc>
            </a:pPr>
            <a:r>
              <a:rPr lang="ja-JP" altLang="en-US" sz="600" dirty="0">
                <a:solidFill>
                  <a:srgbClr val="222222"/>
                </a:solidFill>
                <a:latin typeface="Meiryo UI" panose="020B0604030504040204" pitchFamily="50" charset="-128"/>
                <a:ea typeface="Meiryo UI" panose="020B0604030504040204" pitchFamily="50" charset="-128"/>
              </a:rPr>
              <a:t>・アレルギーや宗教等の違いにも配慮した対応を学び、様々なお客様を迎えしたい方</a:t>
            </a:r>
            <a:endParaRPr lang="ja-JP" altLang="en-US" sz="600" dirty="0">
              <a:latin typeface="Meiryo UI" panose="020B0604030504040204" pitchFamily="50" charset="-128"/>
              <a:ea typeface="Meiryo UI" panose="020B0604030504040204" pitchFamily="50" charset="-128"/>
            </a:endParaRPr>
          </a:p>
        </p:txBody>
      </p:sp>
      <p:graphicFrame>
        <p:nvGraphicFramePr>
          <p:cNvPr id="36" name="コンテンツ プレースホルダー 3"/>
          <p:cNvGraphicFramePr>
            <a:graphicFrameLocks/>
          </p:cNvGraphicFramePr>
          <p:nvPr>
            <p:extLst>
              <p:ext uri="{D42A27DB-BD31-4B8C-83A1-F6EECF244321}">
                <p14:modId xmlns:p14="http://schemas.microsoft.com/office/powerpoint/2010/main" val="2707835715"/>
              </p:ext>
            </p:extLst>
          </p:nvPr>
        </p:nvGraphicFramePr>
        <p:xfrm>
          <a:off x="352568" y="4161065"/>
          <a:ext cx="6381940" cy="1721923"/>
        </p:xfrm>
        <a:graphic>
          <a:graphicData uri="http://schemas.openxmlformats.org/drawingml/2006/table">
            <a:tbl>
              <a:tblPr/>
              <a:tblGrid>
                <a:gridCol w="962761">
                  <a:extLst>
                    <a:ext uri="{9D8B030D-6E8A-4147-A177-3AD203B41FA5}">
                      <a16:colId xmlns:a16="http://schemas.microsoft.com/office/drawing/2014/main" val="20000"/>
                    </a:ext>
                  </a:extLst>
                </a:gridCol>
                <a:gridCol w="513471">
                  <a:extLst>
                    <a:ext uri="{9D8B030D-6E8A-4147-A177-3AD203B41FA5}">
                      <a16:colId xmlns:a16="http://schemas.microsoft.com/office/drawing/2014/main" val="20001"/>
                    </a:ext>
                  </a:extLst>
                </a:gridCol>
                <a:gridCol w="4905708">
                  <a:extLst>
                    <a:ext uri="{9D8B030D-6E8A-4147-A177-3AD203B41FA5}">
                      <a16:colId xmlns:a16="http://schemas.microsoft.com/office/drawing/2014/main" val="20002"/>
                    </a:ext>
                  </a:extLst>
                </a:gridCol>
              </a:tblGrid>
              <a:tr h="151611">
                <a:tc>
                  <a:txBody>
                    <a:bodyPr/>
                    <a:lstStyle/>
                    <a:p>
                      <a:pPr marL="72000" algn="ctr">
                        <a:lnSpc>
                          <a:spcPts val="800"/>
                        </a:lnSpc>
                      </a:pPr>
                      <a:r>
                        <a:rPr lang="ja-JP" altLang="en-US" sz="600" dirty="0" smtClean="0">
                          <a:solidFill>
                            <a:schemeClr val="bg1"/>
                          </a:solidFill>
                          <a:effectLst/>
                          <a:latin typeface="Meiryo UI" panose="020B0604030504040204" pitchFamily="50" charset="-128"/>
                          <a:ea typeface="Meiryo UI" panose="020B0604030504040204" pitchFamily="50" charset="-128"/>
                        </a:rPr>
                        <a:t>項目</a:t>
                      </a:r>
                      <a:endParaRPr lang="ja-JP" altLang="en-US" sz="600" dirty="0">
                        <a:solidFill>
                          <a:schemeClr val="bg1"/>
                        </a:solidFill>
                        <a:effectLst/>
                        <a:latin typeface="Meiryo UI" panose="020B0604030504040204" pitchFamily="50" charset="-128"/>
                        <a:ea typeface="Meiryo UI" panose="020B0604030504040204" pitchFamily="50" charset="-128"/>
                      </a:endParaRPr>
                    </a:p>
                  </a:txBody>
                  <a:tcPr marL="58688" marR="58688" marT="29344" marB="29344" anchor="ctr">
                    <a:lnL w="6350" cap="flat" cmpd="sng" algn="ctr">
                      <a:no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72000" algn="ctr">
                        <a:lnSpc>
                          <a:spcPts val="800"/>
                        </a:lnSpc>
                      </a:pPr>
                      <a:r>
                        <a:rPr lang="ja-JP" altLang="en-US" sz="600" dirty="0">
                          <a:solidFill>
                            <a:schemeClr val="bg1"/>
                          </a:solidFill>
                          <a:effectLst/>
                          <a:latin typeface="Meiryo UI" panose="020B0604030504040204" pitchFamily="50" charset="-128"/>
                          <a:ea typeface="Meiryo UI" panose="020B0604030504040204" pitchFamily="50" charset="-128"/>
                        </a:rPr>
                        <a:t>時間</a:t>
                      </a:r>
                    </a:p>
                  </a:txBody>
                  <a:tcPr marL="58688" marR="58688" marT="29344" marB="29344"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72000" algn="ctr">
                        <a:lnSpc>
                          <a:spcPts val="800"/>
                        </a:lnSpc>
                      </a:pPr>
                      <a:r>
                        <a:rPr lang="ja-JP" altLang="en-US" sz="600" dirty="0">
                          <a:solidFill>
                            <a:schemeClr val="bg1"/>
                          </a:solidFill>
                          <a:effectLst/>
                          <a:latin typeface="Meiryo UI" panose="020B0604030504040204" pitchFamily="50" charset="-128"/>
                          <a:ea typeface="Meiryo UI" panose="020B0604030504040204" pitchFamily="50" charset="-128"/>
                        </a:rPr>
                        <a:t>研修の内容</a:t>
                      </a:r>
                    </a:p>
                  </a:txBody>
                  <a:tcPr marL="58688" marR="58688" marT="29344" marB="29344" anchor="ctr">
                    <a:lnL w="6350" cap="flat" cmpd="sng" algn="ctr">
                      <a:solidFill>
                        <a:schemeClr val="tx1"/>
                      </a:solid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10000"/>
                  </a:ext>
                </a:extLst>
              </a:tr>
              <a:tr h="151611">
                <a:tc>
                  <a:txBody>
                    <a:bodyPr/>
                    <a:lstStyle/>
                    <a:p>
                      <a:pPr marL="72000" algn="ctr">
                        <a:lnSpc>
                          <a:spcPts val="800"/>
                        </a:lnSpc>
                      </a:pPr>
                      <a:r>
                        <a:rPr lang="ja-JP" altLang="en-US" sz="600" dirty="0">
                          <a:effectLst/>
                          <a:latin typeface="Meiryo UI" panose="020B0604030504040204" pitchFamily="50" charset="-128"/>
                          <a:ea typeface="Meiryo UI" panose="020B0604030504040204" pitchFamily="50" charset="-128"/>
                        </a:rPr>
                        <a:t>開講</a:t>
                      </a:r>
                    </a:p>
                  </a:txBody>
                  <a:tcPr marL="58688" marR="58688" marT="29344" marB="29344">
                    <a:lnL w="6350" cap="flat" cmpd="sng" algn="ctr">
                      <a:no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algn="ctr">
                        <a:lnSpc>
                          <a:spcPts val="800"/>
                        </a:lnSpc>
                      </a:pPr>
                      <a:r>
                        <a:rPr lang="en-US" altLang="ja-JP" sz="600" dirty="0">
                          <a:effectLst/>
                          <a:latin typeface="Meiryo UI" panose="020B0604030504040204" pitchFamily="50" charset="-128"/>
                          <a:ea typeface="Meiryo UI" panose="020B0604030504040204" pitchFamily="50" charset="-128"/>
                        </a:rPr>
                        <a:t>15</a:t>
                      </a:r>
                      <a:r>
                        <a:rPr lang="ja-JP" altLang="en-US" sz="600" dirty="0">
                          <a:effectLst/>
                          <a:latin typeface="Meiryo UI" panose="020B0604030504040204" pitchFamily="50" charset="-128"/>
                          <a:ea typeface="Meiryo UI" panose="020B0604030504040204" pitchFamily="50" charset="-128"/>
                        </a:rPr>
                        <a:t>分</a:t>
                      </a:r>
                    </a:p>
                  </a:txBody>
                  <a:tcPr marL="58688" marR="58688" marT="29344" marB="29344">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a:lnSpc>
                          <a:spcPts val="800"/>
                        </a:lnSpc>
                      </a:pPr>
                      <a:r>
                        <a:rPr lang="ja-JP" altLang="en-US" sz="600" dirty="0">
                          <a:effectLst/>
                          <a:latin typeface="Meiryo UI" panose="020B0604030504040204" pitchFamily="50" charset="-128"/>
                          <a:ea typeface="Meiryo UI" panose="020B0604030504040204" pitchFamily="50" charset="-128"/>
                        </a:rPr>
                        <a:t>・趣旨説明</a:t>
                      </a:r>
                    </a:p>
                  </a:txBody>
                  <a:tcPr marL="58688" marR="58688" marT="29344" marB="29344" anchor="ctr">
                    <a:lnL w="6350" cap="flat" cmpd="sng" algn="ctr">
                      <a:solidFill>
                        <a:schemeClr val="tx1"/>
                      </a:solidFill>
                      <a:prstDash val="sysDot"/>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99156">
                <a:tc>
                  <a:txBody>
                    <a:bodyPr/>
                    <a:lstStyle/>
                    <a:p>
                      <a:pPr marL="72000" algn="ctr">
                        <a:lnSpc>
                          <a:spcPts val="800"/>
                        </a:lnSpc>
                      </a:pPr>
                      <a:r>
                        <a:rPr lang="ja-JP" altLang="en-US" sz="600" dirty="0">
                          <a:effectLst/>
                          <a:latin typeface="Meiryo UI" panose="020B0604030504040204" pitchFamily="50" charset="-128"/>
                          <a:ea typeface="Meiryo UI" panose="020B0604030504040204" pitchFamily="50" charset="-128"/>
                        </a:rPr>
                        <a:t>基本講義</a:t>
                      </a:r>
                    </a:p>
                  </a:txBody>
                  <a:tcPr marL="58688" marR="58688" marT="29344" marB="29344" anchor="ctr">
                    <a:lnL w="6350" cap="flat" cmpd="sng" algn="ctr">
                      <a:no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algn="ctr">
                        <a:lnSpc>
                          <a:spcPts val="800"/>
                        </a:lnSpc>
                      </a:pPr>
                      <a:r>
                        <a:rPr lang="en-US" altLang="ja-JP" sz="600" dirty="0">
                          <a:effectLst/>
                          <a:latin typeface="Meiryo UI" panose="020B0604030504040204" pitchFamily="50" charset="-128"/>
                          <a:ea typeface="Meiryo UI" panose="020B0604030504040204" pitchFamily="50" charset="-128"/>
                        </a:rPr>
                        <a:t>50</a:t>
                      </a:r>
                      <a:r>
                        <a:rPr lang="ja-JP" altLang="en-US" sz="600" dirty="0">
                          <a:effectLst/>
                          <a:latin typeface="Meiryo UI" panose="020B0604030504040204" pitchFamily="50" charset="-128"/>
                          <a:ea typeface="Meiryo UI" panose="020B0604030504040204" pitchFamily="50" charset="-128"/>
                        </a:rPr>
                        <a:t>分</a:t>
                      </a:r>
                    </a:p>
                  </a:txBody>
                  <a:tcPr marL="58688" marR="58688" marT="29344" marB="29344"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a:lnSpc>
                          <a:spcPts val="800"/>
                        </a:lnSpc>
                      </a:pPr>
                      <a:r>
                        <a:rPr lang="ja-JP" altLang="en-US" sz="600" b="0" dirty="0">
                          <a:effectLst/>
                          <a:latin typeface="Meiryo UI" panose="020B0604030504040204" pitchFamily="50" charset="-128"/>
                          <a:ea typeface="Meiryo UI" panose="020B0604030504040204" pitchFamily="50" charset="-128"/>
                        </a:rPr>
                        <a:t>〇「外国人を恐れない心構えと異文化への配慮</a:t>
                      </a:r>
                      <a:r>
                        <a:rPr lang="ja-JP" altLang="en-US" sz="600" b="0" dirty="0" smtClean="0">
                          <a:effectLst/>
                          <a:latin typeface="Meiryo UI" panose="020B0604030504040204" pitchFamily="50" charset="-128"/>
                          <a:ea typeface="Meiryo UI" panose="020B0604030504040204" pitchFamily="50" charset="-128"/>
                        </a:rPr>
                        <a:t>」　〇</a:t>
                      </a:r>
                      <a:r>
                        <a:rPr lang="ja-JP" altLang="en-US" sz="600" b="0" dirty="0">
                          <a:effectLst/>
                          <a:latin typeface="Meiryo UI" panose="020B0604030504040204" pitchFamily="50" charset="-128"/>
                          <a:ea typeface="Meiryo UI" panose="020B0604030504040204" pitchFamily="50" charset="-128"/>
                        </a:rPr>
                        <a:t>「多言語コミュニケーションシートの使い方</a:t>
                      </a:r>
                      <a:r>
                        <a:rPr lang="ja-JP" altLang="en-US" sz="600" b="0" dirty="0" smtClean="0">
                          <a:effectLst/>
                          <a:latin typeface="Meiryo UI" panose="020B0604030504040204" pitchFamily="50" charset="-128"/>
                          <a:ea typeface="Meiryo UI" panose="020B0604030504040204" pitchFamily="50" charset="-128"/>
                        </a:rPr>
                        <a:t>」　〇</a:t>
                      </a:r>
                      <a:r>
                        <a:rPr lang="ja-JP" altLang="en-US" sz="600" b="0" dirty="0">
                          <a:effectLst/>
                          <a:latin typeface="Meiryo UI" panose="020B0604030504040204" pitchFamily="50" charset="-128"/>
                          <a:ea typeface="Meiryo UI" panose="020B0604030504040204" pitchFamily="50" charset="-128"/>
                        </a:rPr>
                        <a:t>「スマートフォン等を活用した多言語翻訳ツールの使い方」</a:t>
                      </a:r>
                      <a:endParaRPr lang="ja-JP" altLang="en-US" sz="600" dirty="0">
                        <a:effectLst/>
                        <a:latin typeface="Meiryo UI" panose="020B0604030504040204" pitchFamily="50" charset="-128"/>
                        <a:ea typeface="Meiryo UI" panose="020B0604030504040204" pitchFamily="50" charset="-128"/>
                      </a:endParaRPr>
                    </a:p>
                  </a:txBody>
                  <a:tcPr marL="58688" marR="58688" marT="29344" marB="29344" anchor="ctr">
                    <a:lnL w="6350" cap="flat" cmpd="sng" algn="ctr">
                      <a:solidFill>
                        <a:schemeClr val="tx1"/>
                      </a:solidFill>
                      <a:prstDash val="sysDot"/>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97521">
                <a:tc>
                  <a:txBody>
                    <a:bodyPr/>
                    <a:lstStyle/>
                    <a:p>
                      <a:pPr marL="72000" algn="ctr">
                        <a:lnSpc>
                          <a:spcPts val="800"/>
                        </a:lnSpc>
                      </a:pPr>
                      <a:r>
                        <a:rPr lang="zh-TW" altLang="en-US" sz="600" dirty="0">
                          <a:effectLst/>
                          <a:latin typeface="Meiryo UI" panose="020B0604030504040204" pitchFamily="50" charset="-128"/>
                          <a:ea typeface="Meiryo UI" panose="020B0604030504040204" pitchFamily="50" charset="-128"/>
                        </a:rPr>
                        <a:t>初級英語会話</a:t>
                      </a:r>
                    </a:p>
                  </a:txBody>
                  <a:tcPr marL="58688" marR="58688" marT="29344" marB="29344" anchor="ctr">
                    <a:lnL w="6350" cap="flat" cmpd="sng" algn="ctr">
                      <a:no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algn="ctr">
                        <a:lnSpc>
                          <a:spcPts val="800"/>
                        </a:lnSpc>
                      </a:pPr>
                      <a:r>
                        <a:rPr lang="en-US" altLang="ja-JP" sz="600" dirty="0">
                          <a:effectLst/>
                          <a:latin typeface="Meiryo UI" panose="020B0604030504040204" pitchFamily="50" charset="-128"/>
                          <a:ea typeface="Meiryo UI" panose="020B0604030504040204" pitchFamily="50" charset="-128"/>
                        </a:rPr>
                        <a:t>90</a:t>
                      </a:r>
                      <a:r>
                        <a:rPr lang="ja-JP" altLang="en-US" sz="600" dirty="0">
                          <a:effectLst/>
                          <a:latin typeface="Meiryo UI" panose="020B0604030504040204" pitchFamily="50" charset="-128"/>
                          <a:ea typeface="Meiryo UI" panose="020B0604030504040204" pitchFamily="50" charset="-128"/>
                        </a:rPr>
                        <a:t>分</a:t>
                      </a:r>
                    </a:p>
                  </a:txBody>
                  <a:tcPr marL="58688" marR="58688" marT="29344" marB="29344"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a:lnSpc>
                          <a:spcPts val="800"/>
                        </a:lnSpc>
                      </a:pPr>
                      <a:r>
                        <a:rPr lang="ja-JP" altLang="en-US" sz="600" b="0" dirty="0">
                          <a:effectLst/>
                          <a:latin typeface="Meiryo UI" panose="020B0604030504040204" pitchFamily="50" charset="-128"/>
                          <a:ea typeface="Meiryo UI" panose="020B0604030504040204" pitchFamily="50" charset="-128"/>
                        </a:rPr>
                        <a:t>可能な限り中学校で学ぶ英単語を中心に場面別の短いフレーズでの英会話を指導。</a:t>
                      </a:r>
                      <a:br>
                        <a:rPr lang="ja-JP" altLang="en-US" sz="600" b="0" dirty="0">
                          <a:effectLst/>
                          <a:latin typeface="Meiryo UI" panose="020B0604030504040204" pitchFamily="50" charset="-128"/>
                          <a:ea typeface="Meiryo UI" panose="020B0604030504040204" pitchFamily="50" charset="-128"/>
                        </a:rPr>
                      </a:br>
                      <a:r>
                        <a:rPr lang="ja-JP" altLang="en-US" sz="600" b="0" dirty="0" smtClean="0">
                          <a:effectLst/>
                          <a:latin typeface="Meiryo UI" panose="020B0604030504040204" pitchFamily="50" charset="-128"/>
                          <a:ea typeface="Meiryo UI" panose="020B0604030504040204" pitchFamily="50" charset="-128"/>
                        </a:rPr>
                        <a:t>ロールプレイングも</a:t>
                      </a:r>
                      <a:r>
                        <a:rPr lang="ja-JP" altLang="en-US" sz="600" b="0" dirty="0">
                          <a:effectLst/>
                          <a:latin typeface="Meiryo UI" panose="020B0604030504040204" pitchFamily="50" charset="-128"/>
                          <a:ea typeface="Meiryo UI" panose="020B0604030504040204" pitchFamily="50" charset="-128"/>
                        </a:rPr>
                        <a:t>取り入れた初級英会話</a:t>
                      </a:r>
                      <a:br>
                        <a:rPr lang="ja-JP" altLang="en-US" sz="600" b="0" dirty="0">
                          <a:effectLst/>
                          <a:latin typeface="Meiryo UI" panose="020B0604030504040204" pitchFamily="50" charset="-128"/>
                          <a:ea typeface="Meiryo UI" panose="020B0604030504040204" pitchFamily="50" charset="-128"/>
                        </a:rPr>
                      </a:br>
                      <a:r>
                        <a:rPr lang="ja-JP" altLang="en-US" sz="600" b="0" dirty="0">
                          <a:effectLst/>
                          <a:latin typeface="Meiryo UI" panose="020B0604030504040204" pitchFamily="50" charset="-128"/>
                          <a:ea typeface="Meiryo UI" panose="020B0604030504040204" pitchFamily="50" charset="-128"/>
                        </a:rPr>
                        <a:t>・チェックイン、チェックアウト</a:t>
                      </a:r>
                      <a:r>
                        <a:rPr lang="ja-JP" altLang="en-US" sz="600" b="0" dirty="0" smtClean="0">
                          <a:effectLst/>
                          <a:latin typeface="Meiryo UI" panose="020B0604030504040204" pitchFamily="50" charset="-128"/>
                          <a:ea typeface="Meiryo UI" panose="020B0604030504040204" pitchFamily="50" charset="-128"/>
                        </a:rPr>
                        <a:t>など　　　・</a:t>
                      </a:r>
                      <a:r>
                        <a:rPr lang="ja-JP" altLang="en-US" sz="600" b="0" dirty="0">
                          <a:effectLst/>
                          <a:latin typeface="Meiryo UI" panose="020B0604030504040204" pitchFamily="50" charset="-128"/>
                          <a:ea typeface="Meiryo UI" panose="020B0604030504040204" pitchFamily="50" charset="-128"/>
                        </a:rPr>
                        <a:t>単語のみ、</a:t>
                      </a:r>
                      <a:r>
                        <a:rPr lang="en-US" altLang="ja-JP" sz="600" b="0" dirty="0">
                          <a:effectLst/>
                          <a:latin typeface="Meiryo UI" panose="020B0604030504040204" pitchFamily="50" charset="-128"/>
                          <a:ea typeface="Meiryo UI" panose="020B0604030504040204" pitchFamily="50" charset="-128"/>
                        </a:rPr>
                        <a:t>3</a:t>
                      </a:r>
                      <a:r>
                        <a:rPr lang="ja-JP" altLang="en-US" sz="600" b="0" dirty="0">
                          <a:effectLst/>
                          <a:latin typeface="Meiryo UI" panose="020B0604030504040204" pitchFamily="50" charset="-128"/>
                          <a:ea typeface="Meiryo UI" panose="020B0604030504040204" pitchFamily="50" charset="-128"/>
                        </a:rPr>
                        <a:t>語の文など簡単</a:t>
                      </a:r>
                      <a:r>
                        <a:rPr lang="ja-JP" altLang="en-US" sz="600" b="0" dirty="0" smtClean="0">
                          <a:effectLst/>
                          <a:latin typeface="Meiryo UI" panose="020B0604030504040204" pitchFamily="50" charset="-128"/>
                          <a:ea typeface="Meiryo UI" panose="020B0604030504040204" pitchFamily="50" charset="-128"/>
                        </a:rPr>
                        <a:t>表現　　・</a:t>
                      </a:r>
                      <a:r>
                        <a:rPr lang="en-US" altLang="ja-JP" sz="600" b="0" dirty="0">
                          <a:effectLst/>
                          <a:latin typeface="Meiryo UI" panose="020B0604030504040204" pitchFamily="50" charset="-128"/>
                          <a:ea typeface="Meiryo UI" panose="020B0604030504040204" pitchFamily="50" charset="-128"/>
                        </a:rPr>
                        <a:t>have, give</a:t>
                      </a:r>
                      <a:r>
                        <a:rPr lang="ja-JP" altLang="en-US" sz="600" b="0" dirty="0">
                          <a:effectLst/>
                          <a:latin typeface="Meiryo UI" panose="020B0604030504040204" pitchFamily="50" charset="-128"/>
                          <a:ea typeface="Meiryo UI" panose="020B0604030504040204" pitchFamily="50" charset="-128"/>
                        </a:rPr>
                        <a:t>など基本動詞を活用した簡単会話</a:t>
                      </a:r>
                      <a:endParaRPr lang="ja-JP" altLang="en-US" sz="600" dirty="0">
                        <a:effectLst/>
                        <a:latin typeface="Meiryo UI" panose="020B0604030504040204" pitchFamily="50" charset="-128"/>
                        <a:ea typeface="Meiryo UI" panose="020B0604030504040204" pitchFamily="50" charset="-128"/>
                      </a:endParaRPr>
                    </a:p>
                  </a:txBody>
                  <a:tcPr marL="58688" marR="58688" marT="29344" marB="29344" anchor="ctr">
                    <a:lnL w="6350" cap="flat" cmpd="sng" algn="ctr">
                      <a:solidFill>
                        <a:schemeClr val="tx1"/>
                      </a:solidFill>
                      <a:prstDash val="sysDot"/>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58393">
                <a:tc>
                  <a:txBody>
                    <a:bodyPr/>
                    <a:lstStyle/>
                    <a:p>
                      <a:pPr marL="72000" algn="ctr">
                        <a:lnSpc>
                          <a:spcPts val="1200"/>
                        </a:lnSpc>
                      </a:pPr>
                      <a:r>
                        <a:rPr lang="ja-JP" altLang="en-US" sz="600" dirty="0">
                          <a:effectLst/>
                          <a:latin typeface="Meiryo UI" panose="020B0604030504040204" pitchFamily="50" charset="-128"/>
                          <a:ea typeface="Meiryo UI" panose="020B0604030504040204" pitchFamily="50" charset="-128"/>
                        </a:rPr>
                        <a:t>最後に</a:t>
                      </a:r>
                    </a:p>
                  </a:txBody>
                  <a:tcPr marL="57671" marR="57671" marT="28836" marB="28836" anchor="ctr">
                    <a:lnL w="6350" cap="flat" cmpd="sng" algn="ctr">
                      <a:no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algn="ctr">
                        <a:lnSpc>
                          <a:spcPts val="1200"/>
                        </a:lnSpc>
                      </a:pPr>
                      <a:r>
                        <a:rPr lang="en-US" altLang="ja-JP" sz="600" dirty="0">
                          <a:effectLst/>
                          <a:latin typeface="Meiryo UI" panose="020B0604030504040204" pitchFamily="50" charset="-128"/>
                          <a:ea typeface="Meiryo UI" panose="020B0604030504040204" pitchFamily="50" charset="-128"/>
                        </a:rPr>
                        <a:t>10</a:t>
                      </a:r>
                      <a:r>
                        <a:rPr lang="ja-JP" altLang="en-US" sz="600" dirty="0">
                          <a:effectLst/>
                          <a:latin typeface="Meiryo UI" panose="020B0604030504040204" pitchFamily="50" charset="-128"/>
                          <a:ea typeface="Meiryo UI" panose="020B0604030504040204" pitchFamily="50" charset="-128"/>
                        </a:rPr>
                        <a:t>分</a:t>
                      </a:r>
                    </a:p>
                  </a:txBody>
                  <a:tcPr marL="57671" marR="57671" marT="28836" marB="28836"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a:lnSpc>
                          <a:spcPct val="100000"/>
                        </a:lnSpc>
                      </a:pPr>
                      <a:r>
                        <a:rPr lang="ja-JP" altLang="en-US" sz="600" dirty="0" smtClean="0">
                          <a:effectLst/>
                          <a:latin typeface="Meiryo UI" panose="020B0604030504040204" pitchFamily="50" charset="-128"/>
                          <a:ea typeface="Meiryo UI" panose="020B0604030504040204" pitchFamily="50" charset="-128"/>
                        </a:rPr>
                        <a:t>本研修会</a:t>
                      </a:r>
                      <a:r>
                        <a:rPr lang="ja-JP" altLang="en-US" sz="600" dirty="0">
                          <a:effectLst/>
                          <a:latin typeface="Meiryo UI" panose="020B0604030504040204" pitchFamily="50" charset="-128"/>
                          <a:ea typeface="Meiryo UI" panose="020B0604030504040204" pitchFamily="50" charset="-128"/>
                        </a:rPr>
                        <a:t>のフォローアップ</a:t>
                      </a:r>
                      <a:br>
                        <a:rPr lang="ja-JP" altLang="en-US" sz="600" dirty="0">
                          <a:effectLst/>
                          <a:latin typeface="Meiryo UI" panose="020B0604030504040204" pitchFamily="50" charset="-128"/>
                          <a:ea typeface="Meiryo UI" panose="020B0604030504040204" pitchFamily="50" charset="-128"/>
                        </a:rPr>
                      </a:br>
                      <a:r>
                        <a:rPr lang="ja-JP" altLang="en-US" sz="600" dirty="0">
                          <a:effectLst/>
                          <a:latin typeface="Meiryo UI" panose="020B0604030504040204" pitchFamily="50" charset="-128"/>
                          <a:ea typeface="Meiryo UI" panose="020B0604030504040204" pitchFamily="50" charset="-128"/>
                        </a:rPr>
                        <a:t>・研修後の自習用教材の紹介</a:t>
                      </a:r>
                      <a:br>
                        <a:rPr lang="ja-JP" altLang="en-US" sz="600" dirty="0">
                          <a:effectLst/>
                          <a:latin typeface="Meiryo UI" panose="020B0604030504040204" pitchFamily="50" charset="-128"/>
                          <a:ea typeface="Meiryo UI" panose="020B0604030504040204" pitchFamily="50" charset="-128"/>
                        </a:rPr>
                      </a:br>
                      <a:r>
                        <a:rPr lang="ja-JP" altLang="en-US" sz="600" dirty="0">
                          <a:effectLst/>
                          <a:latin typeface="Meiryo UI" panose="020B0604030504040204" pitchFamily="50" charset="-128"/>
                          <a:ea typeface="Meiryo UI" panose="020B0604030504040204" pitchFamily="50" charset="-128"/>
                        </a:rPr>
                        <a:t>・多言語対応のオンライン教材の紹介</a:t>
                      </a:r>
                    </a:p>
                  </a:txBody>
                  <a:tcPr marL="57671" marR="57671" marT="28836" marB="28836" anchor="ctr">
                    <a:lnL w="6350" cap="flat" cmpd="sng" algn="ctr">
                      <a:solidFill>
                        <a:schemeClr val="tx1"/>
                      </a:solidFill>
                      <a:prstDash val="sysDot"/>
                      <a:round/>
                      <a:headEnd type="none" w="med" len="med"/>
                      <a:tailEnd type="none" w="med" len="med"/>
                    </a:lnL>
                    <a:lnR w="6350"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448240">
                <a:tc>
                  <a:txBody>
                    <a:bodyPr/>
                    <a:lstStyle/>
                    <a:p>
                      <a:pPr>
                        <a:lnSpc>
                          <a:spcPts val="1200"/>
                        </a:lnSpc>
                      </a:pPr>
                      <a:r>
                        <a:rPr lang="ja-JP" altLang="en-US" sz="900" dirty="0">
                          <a:effectLst/>
                        </a:rPr>
                        <a:t> </a:t>
                      </a:r>
                      <a:endParaRPr lang="en-US" altLang="ja-JP" sz="900" dirty="0" smtClean="0">
                        <a:effectLst/>
                      </a:endParaRPr>
                    </a:p>
                    <a:p>
                      <a:pPr>
                        <a:lnSpc>
                          <a:spcPts val="1200"/>
                        </a:lnSpc>
                      </a:pPr>
                      <a:endParaRPr lang="en-US" altLang="ja-JP" sz="900" dirty="0" smtClean="0">
                        <a:effectLst/>
                      </a:endParaRPr>
                    </a:p>
                    <a:p>
                      <a:pPr>
                        <a:lnSpc>
                          <a:spcPts val="1200"/>
                        </a:lnSpc>
                      </a:pPr>
                      <a:endParaRPr lang="ja-JP" altLang="en-US" sz="900" dirty="0">
                        <a:effectLst/>
                      </a:endParaRPr>
                    </a:p>
                  </a:txBody>
                  <a:tcPr marL="58688" marR="58688" marT="29344" marB="29344" anchor="ctr">
                    <a:lnL w="7620" cap="flat" cmpd="sng" algn="ctr">
                      <a:noFill/>
                      <a:prstDash val="solid"/>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2">
                  <a:txBody>
                    <a:bodyPr/>
                    <a:lstStyle/>
                    <a:p>
                      <a:pPr>
                        <a:lnSpc>
                          <a:spcPts val="1200"/>
                        </a:lnSpc>
                      </a:pPr>
                      <a:endParaRPr lang="ja-JP" altLang="en-US" sz="900" dirty="0">
                        <a:effectLst/>
                      </a:endParaRPr>
                    </a:p>
                  </a:txBody>
                  <a:tcPr marL="58688" marR="58688" marT="29344" marB="29344" anchor="ctr">
                    <a:lnL w="6350" cap="flat" cmpd="sng" algn="ctr">
                      <a:solidFill>
                        <a:schemeClr val="tx1"/>
                      </a:solidFill>
                      <a:prstDash val="sysDot"/>
                      <a:round/>
                      <a:headEnd type="none" w="med" len="med"/>
                      <a:tailEnd type="none" w="med" len="med"/>
                    </a:lnL>
                    <a:lnR w="762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pPr>
                        <a:lnSpc>
                          <a:spcPts val="1500"/>
                        </a:lnSpc>
                      </a:pPr>
                      <a:endParaRPr lang="ja-JP" altLang="en-US" sz="800" dirty="0">
                        <a:effectLst/>
                      </a:endParaRPr>
                    </a:p>
                  </a:txBody>
                  <a:tcPr marL="53235" marR="53235" marT="26618" marB="26618"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6350" cap="flat" cmpd="sng" algn="ctr">
                      <a:solidFill>
                        <a:srgbClr val="00B0F0"/>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37" name="正方形/長方形 36"/>
          <p:cNvSpPr/>
          <p:nvPr/>
        </p:nvSpPr>
        <p:spPr>
          <a:xfrm>
            <a:off x="1295062" y="5381084"/>
            <a:ext cx="5444405" cy="460254"/>
          </a:xfrm>
          <a:prstGeom prst="rect">
            <a:avLst/>
          </a:prstGeom>
        </p:spPr>
        <p:txBody>
          <a:bodyPr wrap="square">
            <a:spAutoFit/>
          </a:bodyPr>
          <a:lstStyle/>
          <a:p>
            <a:pPr>
              <a:lnSpc>
                <a:spcPts val="1018"/>
              </a:lnSpc>
            </a:pPr>
            <a:r>
              <a:rPr lang="ja-JP" altLang="en-US" sz="600" dirty="0">
                <a:solidFill>
                  <a:srgbClr val="222222"/>
                </a:solidFill>
                <a:latin typeface="Meiryo UI" panose="020B0604030504040204" pitchFamily="50" charset="-128"/>
                <a:ea typeface="Meiryo UI" panose="020B0604030504040204" pitchFamily="50" charset="-128"/>
              </a:rPr>
              <a:t>・外国人旅行者の受入対応にまだ踏み出せないでいる方、これから強化していきたい方</a:t>
            </a:r>
            <a:endParaRPr lang="en-US" altLang="ja-JP" sz="600" dirty="0">
              <a:solidFill>
                <a:srgbClr val="222222"/>
              </a:solidFill>
              <a:latin typeface="Meiryo UI" panose="020B0604030504040204" pitchFamily="50" charset="-128"/>
              <a:ea typeface="Meiryo UI" panose="020B0604030504040204" pitchFamily="50" charset="-128"/>
            </a:endParaRPr>
          </a:p>
          <a:p>
            <a:pPr>
              <a:lnSpc>
                <a:spcPts val="1018"/>
              </a:lnSpc>
            </a:pPr>
            <a:r>
              <a:rPr lang="ja-JP" altLang="en-US" sz="600" dirty="0">
                <a:solidFill>
                  <a:srgbClr val="222222"/>
                </a:solidFill>
                <a:latin typeface="Meiryo UI" panose="020B0604030504040204" pitchFamily="50" charset="-128"/>
                <a:ea typeface="Meiryo UI" panose="020B0604030504040204" pitchFamily="50" charset="-128"/>
              </a:rPr>
              <a:t>・外国語での不十分なコミュニケーション対応が原因でトラブルが発生する等の困りごとのある方</a:t>
            </a:r>
            <a:endParaRPr lang="en-US" altLang="ja-JP" sz="600" dirty="0">
              <a:solidFill>
                <a:srgbClr val="222222"/>
              </a:solidFill>
              <a:latin typeface="Meiryo UI" panose="020B0604030504040204" pitchFamily="50" charset="-128"/>
              <a:ea typeface="Meiryo UI" panose="020B0604030504040204" pitchFamily="50" charset="-128"/>
            </a:endParaRPr>
          </a:p>
          <a:p>
            <a:pPr>
              <a:lnSpc>
                <a:spcPts val="1018"/>
              </a:lnSpc>
            </a:pPr>
            <a:r>
              <a:rPr lang="ja-JP" altLang="en-US" sz="600" dirty="0">
                <a:solidFill>
                  <a:srgbClr val="222222"/>
                </a:solidFill>
                <a:latin typeface="Meiryo UI" panose="020B0604030504040204" pitchFamily="50" charset="-128"/>
                <a:ea typeface="Meiryo UI" panose="020B0604030504040204" pitchFamily="50" charset="-128"/>
              </a:rPr>
              <a:t>・学生時代に英語が不得手だったので、複雑な表現などを学ぶのは抵抗があるが、これから外国語対応</a:t>
            </a:r>
            <a:r>
              <a:rPr lang="ja-JP" altLang="en-US" sz="600" dirty="0" smtClean="0">
                <a:solidFill>
                  <a:srgbClr val="222222"/>
                </a:solidFill>
                <a:latin typeface="Meiryo UI" panose="020B0604030504040204" pitchFamily="50" charset="-128"/>
                <a:ea typeface="Meiryo UI" panose="020B0604030504040204" pitchFamily="50" charset="-128"/>
              </a:rPr>
              <a:t>のコツ</a:t>
            </a:r>
            <a:r>
              <a:rPr lang="ja-JP" altLang="en-US" sz="600" dirty="0">
                <a:solidFill>
                  <a:srgbClr val="222222"/>
                </a:solidFill>
                <a:latin typeface="Meiryo UI" panose="020B0604030504040204" pitchFamily="50" charset="-128"/>
                <a:ea typeface="Meiryo UI" panose="020B0604030504040204" pitchFamily="50" charset="-128"/>
              </a:rPr>
              <a:t>を学びたい方</a:t>
            </a:r>
            <a:endParaRPr lang="ja-JP" altLang="en-US" sz="60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310164" y="3896525"/>
            <a:ext cx="4621867" cy="261198"/>
          </a:xfrm>
          <a:prstGeom prst="rect">
            <a:avLst/>
          </a:prstGeom>
          <a:noFill/>
        </p:spPr>
        <p:txBody>
          <a:bodyPr wrap="square" rtlCol="0">
            <a:spAutoFit/>
          </a:bodyPr>
          <a:lstStyle/>
          <a:p>
            <a:pPr marL="171450" indent="-171450">
              <a:buFont typeface="Wingdings" panose="05000000000000000000" pitchFamily="2" charset="2"/>
              <a:buChar char="u"/>
            </a:pPr>
            <a:r>
              <a:rPr lang="ja-JP" altLang="en-US" sz="1068" dirty="0">
                <a:latin typeface="Meiryo UI" panose="020B0604030504040204" pitchFamily="50" charset="-128"/>
                <a:ea typeface="Meiryo UI" panose="020B0604030504040204" pitchFamily="50" charset="-128"/>
              </a:rPr>
              <a:t>カリキュラム（</a:t>
            </a:r>
            <a:r>
              <a:rPr lang="ja-JP" altLang="en-US" sz="1068" dirty="0">
                <a:solidFill>
                  <a:srgbClr val="FF0000"/>
                </a:solidFill>
                <a:latin typeface="Meiryo UI" panose="020B0604030504040204" pitchFamily="50" charset="-128"/>
                <a:ea typeface="Meiryo UI" panose="020B0604030504040204" pitchFamily="50" charset="-128"/>
              </a:rPr>
              <a:t>初級クラス</a:t>
            </a:r>
            <a:r>
              <a:rPr lang="ja-JP" altLang="en-US" sz="1068" dirty="0">
                <a:latin typeface="Meiryo UI" panose="020B0604030504040204" pitchFamily="50" charset="-128"/>
                <a:ea typeface="Meiryo UI" panose="020B0604030504040204" pitchFamily="50" charset="-128"/>
              </a:rPr>
              <a:t>：定員</a:t>
            </a:r>
            <a:r>
              <a:rPr lang="ja-JP" altLang="en-US" sz="1068" dirty="0" smtClean="0">
                <a:latin typeface="Meiryo UI" panose="020B0604030504040204" pitchFamily="50" charset="-128"/>
                <a:ea typeface="Meiryo UI" panose="020B0604030504040204" pitchFamily="50" charset="-128"/>
              </a:rPr>
              <a:t>〇〇名／</a:t>
            </a:r>
            <a:r>
              <a:rPr lang="en-US" altLang="ja-JP" sz="1068" dirty="0" smtClean="0">
                <a:latin typeface="Meiryo UI" panose="020B0604030504040204" pitchFamily="50" charset="-128"/>
                <a:ea typeface="Meiryo UI" panose="020B0604030504040204" pitchFamily="50" charset="-128"/>
              </a:rPr>
              <a:t>3</a:t>
            </a:r>
            <a:r>
              <a:rPr lang="ja-JP" altLang="en-US" sz="1068" dirty="0" smtClean="0">
                <a:latin typeface="Meiryo UI" panose="020B0604030504040204" pitchFamily="50" charset="-128"/>
                <a:ea typeface="Meiryo UI" panose="020B0604030504040204" pitchFamily="50" charset="-128"/>
              </a:rPr>
              <a:t>時間）</a:t>
            </a:r>
            <a:endParaRPr lang="ja-JP" altLang="en-US" sz="1068"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592432" y="5486702"/>
            <a:ext cx="872984" cy="276999"/>
          </a:xfrm>
          <a:prstGeom prst="rect">
            <a:avLst/>
          </a:prstGeom>
          <a:noFill/>
        </p:spPr>
        <p:txBody>
          <a:bodyPr wrap="square" rtlCol="0">
            <a:spAutoFit/>
          </a:bodyPr>
          <a:lstStyle/>
          <a:p>
            <a:r>
              <a:rPr lang="ja-JP" altLang="en-US" sz="600" dirty="0">
                <a:solidFill>
                  <a:schemeClr val="accent1">
                    <a:lumMod val="50000"/>
                  </a:schemeClr>
                </a:solidFill>
                <a:latin typeface="Meiryo UI" panose="020B0604030504040204" pitchFamily="50" charset="-128"/>
                <a:ea typeface="Meiryo UI" panose="020B0604030504040204" pitchFamily="50" charset="-128"/>
              </a:rPr>
              <a:t>受講対象者</a:t>
            </a:r>
            <a:endParaRPr lang="en-US" altLang="ja-JP" sz="600" dirty="0">
              <a:solidFill>
                <a:schemeClr val="accent1">
                  <a:lumMod val="50000"/>
                </a:schemeClr>
              </a:solidFill>
              <a:latin typeface="Meiryo UI" panose="020B0604030504040204" pitchFamily="50" charset="-128"/>
              <a:ea typeface="Meiryo UI" panose="020B0604030504040204" pitchFamily="50" charset="-128"/>
            </a:endParaRPr>
          </a:p>
          <a:p>
            <a:r>
              <a:rPr lang="ja-JP" altLang="en-US" sz="600" dirty="0">
                <a:solidFill>
                  <a:schemeClr val="accent1">
                    <a:lumMod val="50000"/>
                  </a:schemeClr>
                </a:solidFill>
                <a:latin typeface="Meiryo UI" panose="020B0604030504040204" pitchFamily="50" charset="-128"/>
                <a:ea typeface="Meiryo UI" panose="020B0604030504040204" pitchFamily="50" charset="-128"/>
              </a:rPr>
              <a:t>のイメージ</a:t>
            </a:r>
          </a:p>
        </p:txBody>
      </p:sp>
      <p:sp>
        <p:nvSpPr>
          <p:cNvPr id="40" name="テキスト ボックス 39"/>
          <p:cNvSpPr txBox="1"/>
          <p:nvPr/>
        </p:nvSpPr>
        <p:spPr>
          <a:xfrm>
            <a:off x="310164" y="3424685"/>
            <a:ext cx="2029860" cy="261198"/>
          </a:xfrm>
          <a:prstGeom prst="rect">
            <a:avLst/>
          </a:prstGeom>
          <a:noFill/>
        </p:spPr>
        <p:txBody>
          <a:bodyPr wrap="square" rtlCol="0">
            <a:spAutoFit/>
          </a:bodyPr>
          <a:lstStyle/>
          <a:p>
            <a:pPr marL="171450" indent="-171450">
              <a:buFont typeface="Wingdings" panose="05000000000000000000" pitchFamily="2" charset="2"/>
              <a:buChar char="u"/>
            </a:pPr>
            <a:r>
              <a:rPr lang="ja-JP" altLang="en-US" sz="1068" dirty="0">
                <a:latin typeface="Meiryo UI" panose="020B0604030504040204" pitchFamily="50" charset="-128"/>
                <a:ea typeface="Meiryo UI" panose="020B0604030504040204" pitchFamily="50" charset="-128"/>
              </a:rPr>
              <a:t>研修開催日</a:t>
            </a:r>
          </a:p>
        </p:txBody>
      </p:sp>
      <p:sp>
        <p:nvSpPr>
          <p:cNvPr id="42" name="テキスト ボックス 41"/>
          <p:cNvSpPr txBox="1"/>
          <p:nvPr/>
        </p:nvSpPr>
        <p:spPr>
          <a:xfrm>
            <a:off x="310164" y="3683077"/>
            <a:ext cx="1491194" cy="261198"/>
          </a:xfrm>
          <a:prstGeom prst="rect">
            <a:avLst/>
          </a:prstGeom>
          <a:noFill/>
        </p:spPr>
        <p:txBody>
          <a:bodyPr wrap="square" rtlCol="0">
            <a:spAutoFit/>
          </a:bodyPr>
          <a:lstStyle/>
          <a:p>
            <a:pPr marL="171450" indent="-171450">
              <a:buFont typeface="Wingdings" panose="05000000000000000000" pitchFamily="2" charset="2"/>
              <a:buChar char="u"/>
            </a:pPr>
            <a:r>
              <a:rPr lang="ja-JP" altLang="en-US" sz="1068" dirty="0">
                <a:latin typeface="Meiryo UI" panose="020B0604030504040204" pitchFamily="50" charset="-128"/>
                <a:ea typeface="Meiryo UI" panose="020B0604030504040204" pitchFamily="50" charset="-128"/>
              </a:rPr>
              <a:t>研修開催場所</a:t>
            </a:r>
          </a:p>
        </p:txBody>
      </p:sp>
      <p:sp>
        <p:nvSpPr>
          <p:cNvPr id="43" name="テキスト ボックス 42"/>
          <p:cNvSpPr txBox="1"/>
          <p:nvPr/>
        </p:nvSpPr>
        <p:spPr>
          <a:xfrm>
            <a:off x="1446806" y="3326099"/>
            <a:ext cx="5258794" cy="400110"/>
          </a:xfrm>
          <a:prstGeom prst="rect">
            <a:avLst/>
          </a:prstGeom>
          <a:noFill/>
        </p:spPr>
        <p:txBody>
          <a:bodyPr wrap="square" rtlCol="0">
            <a:spAutoFit/>
          </a:bodyPr>
          <a:lstStyle/>
          <a:p>
            <a:r>
              <a:rPr lang="ja-JP" altLang="en-US" sz="1068" dirty="0" smtClean="0">
                <a:latin typeface="Meiryo UI" panose="020B0604030504040204" pitchFamily="50" charset="-128"/>
                <a:ea typeface="Meiryo UI" panose="020B0604030504040204" pitchFamily="50" charset="-128"/>
              </a:rPr>
              <a:t>令和</a:t>
            </a:r>
            <a:r>
              <a:rPr lang="en-US" altLang="ja-JP" sz="1068" dirty="0" smtClean="0">
                <a:latin typeface="Meiryo UI" panose="020B0604030504040204" pitchFamily="50" charset="-128"/>
                <a:ea typeface="Meiryo UI" panose="020B0604030504040204" pitchFamily="50" charset="-128"/>
              </a:rPr>
              <a:t>4</a:t>
            </a:r>
            <a:r>
              <a:rPr lang="ja-JP" altLang="en-US" sz="1068" dirty="0" smtClean="0">
                <a:latin typeface="Meiryo UI" panose="020B0604030504040204" pitchFamily="50" charset="-128"/>
                <a:ea typeface="Meiryo UI" panose="020B0604030504040204" pitchFamily="50" charset="-128"/>
              </a:rPr>
              <a:t>年</a:t>
            </a:r>
            <a:r>
              <a:rPr lang="en-US" altLang="ja-JP" sz="2000" b="1" dirty="0" smtClean="0">
                <a:solidFill>
                  <a:srgbClr val="FF0000"/>
                </a:solidFill>
                <a:latin typeface="Meiryo UI" panose="020B0604030504040204" pitchFamily="50" charset="-128"/>
                <a:ea typeface="Meiryo UI" panose="020B0604030504040204" pitchFamily="50" charset="-128"/>
              </a:rPr>
              <a:t>9</a:t>
            </a:r>
            <a:r>
              <a:rPr lang="ja-JP" altLang="en-US" sz="1068" dirty="0" smtClean="0">
                <a:latin typeface="Meiryo UI" panose="020B0604030504040204" pitchFamily="50" charset="-128"/>
                <a:ea typeface="Meiryo UI" panose="020B0604030504040204" pitchFamily="50" charset="-128"/>
              </a:rPr>
              <a:t>月</a:t>
            </a:r>
            <a:r>
              <a:rPr lang="en-US" altLang="ja-JP" sz="2000" b="1" dirty="0" smtClean="0">
                <a:solidFill>
                  <a:srgbClr val="FF0000"/>
                </a:solidFill>
                <a:latin typeface="Meiryo UI" panose="020B0604030504040204" pitchFamily="50" charset="-128"/>
                <a:ea typeface="Meiryo UI" panose="020B0604030504040204" pitchFamily="50" charset="-128"/>
              </a:rPr>
              <a:t>14</a:t>
            </a:r>
            <a:r>
              <a:rPr lang="ja-JP" altLang="en-US" sz="1068" dirty="0" smtClean="0">
                <a:latin typeface="Meiryo UI" panose="020B0604030504040204" pitchFamily="50" charset="-128"/>
                <a:ea typeface="Meiryo UI" panose="020B0604030504040204" pitchFamily="50" charset="-128"/>
              </a:rPr>
              <a:t>日（</a:t>
            </a:r>
            <a:r>
              <a:rPr lang="ja-JP" altLang="en-US" sz="1068" dirty="0" smtClean="0">
                <a:solidFill>
                  <a:srgbClr val="FF0000"/>
                </a:solidFill>
                <a:latin typeface="Meiryo UI" panose="020B0604030504040204" pitchFamily="50" charset="-128"/>
                <a:ea typeface="Meiryo UI" panose="020B0604030504040204" pitchFamily="50" charset="-128"/>
              </a:rPr>
              <a:t>水</a:t>
            </a:r>
            <a:r>
              <a:rPr lang="ja-JP" altLang="en-US" sz="1068" dirty="0" smtClean="0">
                <a:latin typeface="Meiryo UI" panose="020B0604030504040204" pitchFamily="50" charset="-128"/>
                <a:ea typeface="Meiryo UI" panose="020B0604030504040204" pitchFamily="50" charset="-128"/>
              </a:rPr>
              <a:t>）</a:t>
            </a:r>
            <a:r>
              <a:rPr lang="ja-JP" altLang="en-US" sz="1068" dirty="0">
                <a:latin typeface="Meiryo UI" panose="020B0604030504040204" pitchFamily="50" charset="-128"/>
                <a:ea typeface="Meiryo UI" panose="020B0604030504040204" pitchFamily="50" charset="-128"/>
              </a:rPr>
              <a:t>　　</a:t>
            </a:r>
            <a:r>
              <a:rPr lang="en-US" altLang="ja-JP" sz="2000" b="1" dirty="0" smtClean="0">
                <a:solidFill>
                  <a:srgbClr val="FF0000"/>
                </a:solidFill>
                <a:latin typeface="Meiryo UI" panose="020B0604030504040204" pitchFamily="50" charset="-128"/>
                <a:ea typeface="Meiryo UI" panose="020B0604030504040204" pitchFamily="50" charset="-128"/>
              </a:rPr>
              <a:t>13:00~16:00</a:t>
            </a:r>
            <a:r>
              <a:rPr lang="ja-JP" altLang="en-US" sz="1068" dirty="0" smtClean="0">
                <a:latin typeface="Meiryo UI" panose="020B0604030504040204" pitchFamily="50" charset="-128"/>
                <a:ea typeface="Meiryo UI" panose="020B0604030504040204" pitchFamily="50" charset="-128"/>
              </a:rPr>
              <a:t>（</a:t>
            </a:r>
            <a:r>
              <a:rPr lang="ja-JP" altLang="en-US" sz="1068" dirty="0">
                <a:latin typeface="Meiryo UI" panose="020B0604030504040204" pitchFamily="50" charset="-128"/>
                <a:ea typeface="Meiryo UI" panose="020B0604030504040204" pitchFamily="50" charset="-128"/>
              </a:rPr>
              <a:t>受付</a:t>
            </a:r>
            <a:r>
              <a:rPr lang="en-US" altLang="ja-JP" sz="1068" dirty="0">
                <a:solidFill>
                  <a:srgbClr val="FF0000"/>
                </a:solidFill>
                <a:latin typeface="Meiryo UI" panose="020B0604030504040204" pitchFamily="50" charset="-128"/>
                <a:ea typeface="Meiryo UI" panose="020B0604030504040204" pitchFamily="50" charset="-128"/>
              </a:rPr>
              <a:t>12:30~</a:t>
            </a:r>
            <a:r>
              <a:rPr lang="ja-JP" altLang="en-US" sz="1068" dirty="0">
                <a:latin typeface="Meiryo UI" panose="020B0604030504040204" pitchFamily="50" charset="-128"/>
                <a:ea typeface="Meiryo UI" panose="020B0604030504040204" pitchFamily="50" charset="-128"/>
              </a:rPr>
              <a:t>）</a:t>
            </a:r>
          </a:p>
        </p:txBody>
      </p:sp>
      <p:sp>
        <p:nvSpPr>
          <p:cNvPr id="44" name="テキスト ボックス 43"/>
          <p:cNvSpPr txBox="1"/>
          <p:nvPr/>
        </p:nvSpPr>
        <p:spPr>
          <a:xfrm>
            <a:off x="1446806" y="3696329"/>
            <a:ext cx="5612792" cy="261198"/>
          </a:xfrm>
          <a:prstGeom prst="rect">
            <a:avLst/>
          </a:prstGeom>
          <a:noFill/>
        </p:spPr>
        <p:txBody>
          <a:bodyPr wrap="square" rtlCol="0">
            <a:spAutoFit/>
          </a:bodyPr>
          <a:lstStyle/>
          <a:p>
            <a:r>
              <a:rPr lang="ja-JP" altLang="en-US" sz="1068" u="sng" dirty="0">
                <a:latin typeface="Meiryo UI" panose="020B0604030504040204" pitchFamily="50" charset="-128"/>
                <a:ea typeface="Meiryo UI" panose="020B0604030504040204" pitchFamily="50" charset="-128"/>
              </a:rPr>
              <a:t>〇〇〇〇〇〇〇〇〇</a:t>
            </a:r>
          </a:p>
        </p:txBody>
      </p:sp>
      <p:sp>
        <p:nvSpPr>
          <p:cNvPr id="45" name="テキスト ボックス 44"/>
          <p:cNvSpPr txBox="1"/>
          <p:nvPr/>
        </p:nvSpPr>
        <p:spPr>
          <a:xfrm>
            <a:off x="3072235" y="3690002"/>
            <a:ext cx="2332202" cy="261198"/>
          </a:xfrm>
          <a:prstGeom prst="rect">
            <a:avLst/>
          </a:prstGeom>
          <a:noFill/>
        </p:spPr>
        <p:txBody>
          <a:bodyPr wrap="square" rtlCol="0">
            <a:spAutoFit/>
          </a:bodyPr>
          <a:lstStyle/>
          <a:p>
            <a:r>
              <a:rPr lang="ja-JP" altLang="en-US" sz="1068" dirty="0">
                <a:latin typeface="Meiryo UI" panose="020B0604030504040204" pitchFamily="50" charset="-128"/>
                <a:ea typeface="Meiryo UI" panose="020B0604030504040204" pitchFamily="50" charset="-128"/>
              </a:rPr>
              <a:t>〇〇市〇〇町１－１－１</a:t>
            </a:r>
          </a:p>
        </p:txBody>
      </p:sp>
      <p:sp>
        <p:nvSpPr>
          <p:cNvPr id="46" name="テキスト ボックス 45"/>
          <p:cNvSpPr txBox="1"/>
          <p:nvPr/>
        </p:nvSpPr>
        <p:spPr>
          <a:xfrm>
            <a:off x="1432212" y="5898820"/>
            <a:ext cx="5344699" cy="400110"/>
          </a:xfrm>
          <a:prstGeom prst="rect">
            <a:avLst/>
          </a:prstGeom>
          <a:noFill/>
        </p:spPr>
        <p:txBody>
          <a:bodyPr wrap="square" rtlCol="0">
            <a:spAutoFit/>
          </a:bodyPr>
          <a:lstStyle/>
          <a:p>
            <a:r>
              <a:rPr lang="ja-JP" altLang="en-US" sz="1068" dirty="0" smtClean="0">
                <a:latin typeface="Meiryo UI" panose="020B0604030504040204" pitchFamily="50" charset="-128"/>
                <a:ea typeface="Meiryo UI" panose="020B0604030504040204" pitchFamily="50" charset="-128"/>
              </a:rPr>
              <a:t>令和</a:t>
            </a:r>
            <a:r>
              <a:rPr lang="en-US" altLang="ja-JP" sz="1068" dirty="0" smtClean="0">
                <a:latin typeface="Meiryo UI" panose="020B0604030504040204" pitchFamily="50" charset="-128"/>
                <a:ea typeface="Meiryo UI" panose="020B0604030504040204" pitchFamily="50" charset="-128"/>
              </a:rPr>
              <a:t>4</a:t>
            </a:r>
            <a:r>
              <a:rPr lang="ja-JP" altLang="en-US" sz="1068" dirty="0" smtClean="0">
                <a:latin typeface="Meiryo UI" panose="020B0604030504040204" pitchFamily="50" charset="-128"/>
                <a:ea typeface="Meiryo UI" panose="020B0604030504040204" pitchFamily="50" charset="-128"/>
              </a:rPr>
              <a:t>年</a:t>
            </a:r>
            <a:r>
              <a:rPr lang="en-US" altLang="ja-JP" sz="2000" b="1" dirty="0" smtClean="0">
                <a:solidFill>
                  <a:srgbClr val="FF0000"/>
                </a:solidFill>
                <a:latin typeface="Meiryo UI" panose="020B0604030504040204" pitchFamily="50" charset="-128"/>
                <a:ea typeface="Meiryo UI" panose="020B0604030504040204" pitchFamily="50" charset="-128"/>
              </a:rPr>
              <a:t>9</a:t>
            </a:r>
            <a:r>
              <a:rPr lang="ja-JP" altLang="en-US" sz="1068" dirty="0" smtClean="0">
                <a:latin typeface="Meiryo UI" panose="020B0604030504040204" pitchFamily="50" charset="-128"/>
                <a:ea typeface="Meiryo UI" panose="020B0604030504040204" pitchFamily="50" charset="-128"/>
              </a:rPr>
              <a:t>月</a:t>
            </a:r>
            <a:r>
              <a:rPr lang="en-US" altLang="ja-JP" sz="2000" b="1" dirty="0" smtClean="0">
                <a:solidFill>
                  <a:srgbClr val="FF0000"/>
                </a:solidFill>
                <a:latin typeface="Meiryo UI" panose="020B0604030504040204" pitchFamily="50" charset="-128"/>
                <a:ea typeface="Meiryo UI" panose="020B0604030504040204" pitchFamily="50" charset="-128"/>
              </a:rPr>
              <a:t>15</a:t>
            </a:r>
            <a:r>
              <a:rPr lang="ja-JP" altLang="en-US" sz="1068" dirty="0" smtClean="0">
                <a:latin typeface="Meiryo UI" panose="020B0604030504040204" pitchFamily="50" charset="-128"/>
                <a:ea typeface="Meiryo UI" panose="020B0604030504040204" pitchFamily="50" charset="-128"/>
              </a:rPr>
              <a:t>日（</a:t>
            </a:r>
            <a:r>
              <a:rPr lang="ja-JP" altLang="en-US" sz="1068" dirty="0" smtClean="0">
                <a:solidFill>
                  <a:srgbClr val="FF0000"/>
                </a:solidFill>
                <a:latin typeface="Meiryo UI" panose="020B0604030504040204" pitchFamily="50" charset="-128"/>
                <a:ea typeface="Meiryo UI" panose="020B0604030504040204" pitchFamily="50" charset="-128"/>
              </a:rPr>
              <a:t>木</a:t>
            </a:r>
            <a:r>
              <a:rPr lang="ja-JP" altLang="en-US" sz="1068" dirty="0" smtClean="0">
                <a:latin typeface="Meiryo UI" panose="020B0604030504040204" pitchFamily="50" charset="-128"/>
                <a:ea typeface="Meiryo UI" panose="020B0604030504040204" pitchFamily="50" charset="-128"/>
              </a:rPr>
              <a:t>）</a:t>
            </a:r>
            <a:r>
              <a:rPr lang="ja-JP" altLang="en-US" sz="1068" dirty="0">
                <a:latin typeface="Meiryo UI" panose="020B0604030504040204" pitchFamily="50" charset="-128"/>
                <a:ea typeface="Meiryo UI" panose="020B0604030504040204" pitchFamily="50" charset="-128"/>
              </a:rPr>
              <a:t>　　</a:t>
            </a:r>
            <a:r>
              <a:rPr lang="en-US" altLang="ja-JP" sz="2000" b="1" dirty="0" smtClean="0">
                <a:solidFill>
                  <a:srgbClr val="FF0000"/>
                </a:solidFill>
                <a:latin typeface="Meiryo UI" panose="020B0604030504040204" pitchFamily="50" charset="-128"/>
                <a:ea typeface="Meiryo UI" panose="020B0604030504040204" pitchFamily="50" charset="-128"/>
              </a:rPr>
              <a:t>13:00~16:00</a:t>
            </a:r>
            <a:r>
              <a:rPr lang="ja-JP" altLang="en-US" sz="1068" dirty="0" smtClean="0">
                <a:latin typeface="Meiryo UI" panose="020B0604030504040204" pitchFamily="50" charset="-128"/>
                <a:ea typeface="Meiryo UI" panose="020B0604030504040204" pitchFamily="50" charset="-128"/>
              </a:rPr>
              <a:t>（</a:t>
            </a:r>
            <a:r>
              <a:rPr lang="ja-JP" altLang="en-US" sz="1068" dirty="0">
                <a:latin typeface="Meiryo UI" panose="020B0604030504040204" pitchFamily="50" charset="-128"/>
                <a:ea typeface="Meiryo UI" panose="020B0604030504040204" pitchFamily="50" charset="-128"/>
              </a:rPr>
              <a:t>受付</a:t>
            </a:r>
            <a:r>
              <a:rPr lang="en-US" altLang="ja-JP" sz="1068" dirty="0">
                <a:solidFill>
                  <a:srgbClr val="FF0000"/>
                </a:solidFill>
                <a:latin typeface="Meiryo UI" panose="020B0604030504040204" pitchFamily="50" charset="-128"/>
                <a:ea typeface="Meiryo UI" panose="020B0604030504040204" pitchFamily="50" charset="-128"/>
              </a:rPr>
              <a:t>12:30~</a:t>
            </a:r>
            <a:r>
              <a:rPr lang="ja-JP" altLang="en-US" sz="1068" dirty="0">
                <a:latin typeface="Meiryo UI" panose="020B0604030504040204" pitchFamily="50" charset="-128"/>
                <a:ea typeface="Meiryo UI" panose="020B0604030504040204" pitchFamily="50" charset="-128"/>
              </a:rPr>
              <a:t>）</a:t>
            </a:r>
          </a:p>
        </p:txBody>
      </p:sp>
      <p:sp>
        <p:nvSpPr>
          <p:cNvPr id="47" name="角丸四角形 46"/>
          <p:cNvSpPr/>
          <p:nvPr/>
        </p:nvSpPr>
        <p:spPr>
          <a:xfrm>
            <a:off x="7103472" y="6999674"/>
            <a:ext cx="3134746" cy="282694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ja-JP" altLang="en-US" sz="1400" dirty="0">
                <a:solidFill>
                  <a:prstClr val="black"/>
                </a:solidFill>
                <a:latin typeface="Meiryo UI" panose="020B0604030504040204" pitchFamily="50" charset="-128"/>
                <a:ea typeface="Meiryo UI" panose="020B0604030504040204" pitchFamily="50" charset="-128"/>
              </a:rPr>
              <a:t>参加申込の</a:t>
            </a:r>
            <a:r>
              <a:rPr lang="ja-JP" altLang="en-US" sz="1400" dirty="0" smtClean="0">
                <a:solidFill>
                  <a:prstClr val="black"/>
                </a:solidFill>
                <a:latin typeface="Meiryo UI" panose="020B0604030504040204" pitchFamily="50" charset="-128"/>
                <a:ea typeface="Meiryo UI" panose="020B0604030504040204" pitchFamily="50" charset="-128"/>
              </a:rPr>
              <a:t>方法は</a:t>
            </a:r>
            <a:r>
              <a:rPr lang="ja-JP" altLang="en-US" sz="1400" dirty="0">
                <a:solidFill>
                  <a:prstClr val="black"/>
                </a:solidFill>
                <a:latin typeface="Meiryo UI" panose="020B0604030504040204" pitchFamily="50" charset="-128"/>
                <a:ea typeface="Meiryo UI" panose="020B0604030504040204" pitchFamily="50" charset="-128"/>
              </a:rPr>
              <a:t>お任せします。</a:t>
            </a:r>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rPr>
              <a:t>（参加申込書を必要とする場合は、参加申込書の作成もお願いします）</a:t>
            </a:r>
            <a:endParaRPr lang="en-US" altLang="ja-JP" sz="1400" dirty="0" smtClean="0">
              <a:solidFill>
                <a:prstClr val="black"/>
              </a:solidFill>
              <a:latin typeface="Meiryo UI" panose="020B0604030504040204" pitchFamily="50" charset="-128"/>
              <a:ea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左記は一例となります</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参加者リストを研修終了後に</a:t>
            </a:r>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ご提出をいただきますが、</a:t>
            </a:r>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その際に必要な情報は、</a:t>
            </a:r>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「氏名」「所属機関」です。</a:t>
            </a:r>
            <a:endParaRPr lang="en-US" altLang="ja-JP" sz="1400" dirty="0">
              <a:solidFill>
                <a:prstClr val="black"/>
              </a:solidFill>
              <a:latin typeface="Meiryo UI" panose="020B0604030504040204" pitchFamily="50" charset="-128"/>
              <a:ea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よろしくお願いします。</a:t>
            </a:r>
            <a:endParaRPr lang="en-US" altLang="ja-JP" sz="1400" dirty="0">
              <a:solidFill>
                <a:prstClr val="black"/>
              </a:solidFill>
              <a:latin typeface="Meiryo UI" panose="020B0604030504040204" pitchFamily="50" charset="-128"/>
              <a:ea typeface="Meiryo UI" panose="020B0604030504040204" pitchFamily="50" charset="-128"/>
            </a:endParaRPr>
          </a:p>
        </p:txBody>
      </p:sp>
      <p:cxnSp>
        <p:nvCxnSpPr>
          <p:cNvPr id="48" name="直線矢印コネクタ 47"/>
          <p:cNvCxnSpPr>
            <a:endCxn id="47" idx="1"/>
          </p:cNvCxnSpPr>
          <p:nvPr/>
        </p:nvCxnSpPr>
        <p:spPr>
          <a:xfrm flipV="1">
            <a:off x="5912930" y="8413144"/>
            <a:ext cx="1190542" cy="11686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V="1">
            <a:off x="6424654" y="4812609"/>
            <a:ext cx="1373872" cy="12416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a:off x="6468370" y="3598416"/>
            <a:ext cx="1330156" cy="11330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角丸四角形 54"/>
          <p:cNvSpPr/>
          <p:nvPr/>
        </p:nvSpPr>
        <p:spPr>
          <a:xfrm>
            <a:off x="7865320" y="4588085"/>
            <a:ext cx="2939089" cy="449047"/>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ja-JP" altLang="en-US" sz="1400" dirty="0" smtClean="0">
                <a:solidFill>
                  <a:prstClr val="black"/>
                </a:solidFill>
                <a:latin typeface="Meiryo UI" panose="020B0604030504040204" pitchFamily="50" charset="-128"/>
                <a:ea typeface="Meiryo UI" panose="020B0604030504040204" pitchFamily="50" charset="-128"/>
              </a:rPr>
              <a:t>設定日に合わせ打ち替えてください</a:t>
            </a:r>
            <a:endParaRPr lang="en-US" altLang="ja-JP" sz="1400" dirty="0">
              <a:solidFill>
                <a:prstClr val="black"/>
              </a:solidFill>
              <a:latin typeface="Meiryo UI" panose="020B0604030504040204" pitchFamily="50" charset="-128"/>
              <a:ea typeface="Meiryo UI" panose="020B0604030504040204" pitchFamily="50" charset="-128"/>
            </a:endParaRPr>
          </a:p>
        </p:txBody>
      </p:sp>
      <p:pic>
        <p:nvPicPr>
          <p:cNvPr id="50" name="図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591" y="634081"/>
            <a:ext cx="3225582" cy="1810336"/>
          </a:xfrm>
          <a:prstGeom prst="rect">
            <a:avLst/>
          </a:prstGeom>
        </p:spPr>
      </p:pic>
      <p:pic>
        <p:nvPicPr>
          <p:cNvPr id="52" name="図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7440" y="632788"/>
            <a:ext cx="2716590" cy="1810607"/>
          </a:xfrm>
          <a:prstGeom prst="rect">
            <a:avLst/>
          </a:prstGeom>
        </p:spPr>
      </p:pic>
      <p:pic>
        <p:nvPicPr>
          <p:cNvPr id="53" name="図 52"/>
          <p:cNvPicPr>
            <a:picLocks noChangeAspect="1"/>
          </p:cNvPicPr>
          <p:nvPr/>
        </p:nvPicPr>
        <p:blipFill>
          <a:blip r:embed="rId5"/>
          <a:stretch>
            <a:fillRect/>
          </a:stretch>
        </p:blipFill>
        <p:spPr>
          <a:xfrm>
            <a:off x="901672" y="2386493"/>
            <a:ext cx="413160" cy="413160"/>
          </a:xfrm>
          <a:prstGeom prst="rect">
            <a:avLst/>
          </a:prstGeom>
        </p:spPr>
      </p:pic>
    </p:spTree>
    <p:extLst>
      <p:ext uri="{BB962C8B-B14F-4D97-AF65-F5344CB8AC3E}">
        <p14:creationId xmlns:p14="http://schemas.microsoft.com/office/powerpoint/2010/main" val="3973555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テキスト ボックス 58"/>
          <p:cNvSpPr txBox="1"/>
          <p:nvPr/>
        </p:nvSpPr>
        <p:spPr>
          <a:xfrm>
            <a:off x="458397" y="508430"/>
            <a:ext cx="6151409" cy="4770537"/>
          </a:xfrm>
          <a:prstGeom prst="rect">
            <a:avLst/>
          </a:prstGeom>
          <a:noFill/>
        </p:spPr>
        <p:txBody>
          <a:bodyPr wrap="square" rtlCol="0">
            <a:spAutoFit/>
          </a:bodyPr>
          <a:lstStyle/>
          <a:p>
            <a:pPr>
              <a:spcAft>
                <a:spcPts val="500"/>
              </a:spcAft>
            </a:pPr>
            <a:r>
              <a:rPr lang="ja-JP" altLang="en-US" sz="1050" b="1" u="sng" dirty="0">
                <a:solidFill>
                  <a:srgbClr val="0070C0"/>
                </a:solidFill>
                <a:latin typeface="Meiryo UI" panose="020B0604030504040204" pitchFamily="50" charset="-128"/>
                <a:ea typeface="Meiryo UI" panose="020B0604030504040204" pitchFamily="50" charset="-128"/>
              </a:rPr>
              <a:t>単なる語学研修ではありません！</a:t>
            </a:r>
            <a:endParaRPr lang="en-US" altLang="ja-JP" sz="1050" b="1" u="sng" dirty="0">
              <a:solidFill>
                <a:srgbClr val="0070C0"/>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訪日外国人旅行者への接客で重要なシーンにスポットを当て</a:t>
            </a:r>
            <a:endParaRPr lang="en-US" altLang="ja-JP" sz="1050" dirty="0">
              <a:solidFill>
                <a:prstClr val="black"/>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カリキュラムが組まれています。インバウンド対応を学ぶ内容で、</a:t>
            </a:r>
            <a:endParaRPr lang="en-US" altLang="ja-JP" sz="1050" dirty="0">
              <a:solidFill>
                <a:prstClr val="black"/>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語学の初心者でも参加できる実践的なカリキュラムです。　</a:t>
            </a:r>
            <a:endParaRPr lang="en-US" altLang="ja-JP" sz="1050" dirty="0">
              <a:solidFill>
                <a:prstClr val="black"/>
              </a:solidFill>
              <a:latin typeface="Meiryo UI" panose="020B0604030504040204" pitchFamily="50" charset="-128"/>
              <a:ea typeface="Meiryo UI" panose="020B0604030504040204" pitchFamily="50" charset="-128"/>
            </a:endParaRPr>
          </a:p>
          <a:p>
            <a:pPr>
              <a:spcAft>
                <a:spcPts val="487"/>
              </a:spcAft>
            </a:pPr>
            <a:r>
              <a:rPr lang="ja-JP" altLang="en-US" sz="1050" dirty="0">
                <a:solidFill>
                  <a:srgbClr val="FF0000"/>
                </a:solidFill>
                <a:latin typeface="Meiryo UI" panose="020B0604030504040204" pitchFamily="50" charset="-128"/>
                <a:ea typeface="Meiryo UI" panose="020B0604030504040204" pitchFamily="50" charset="-128"/>
              </a:rPr>
              <a:t>初級クラスと中級クラスの</a:t>
            </a:r>
            <a:r>
              <a:rPr lang="en-US" altLang="ja-JP" sz="1050" dirty="0">
                <a:solidFill>
                  <a:srgbClr val="FF0000"/>
                </a:solidFill>
                <a:latin typeface="Meiryo UI" panose="020B0604030504040204" pitchFamily="50" charset="-128"/>
                <a:ea typeface="Meiryo UI" panose="020B0604030504040204" pitchFamily="50" charset="-128"/>
              </a:rPr>
              <a:t>2</a:t>
            </a:r>
            <a:r>
              <a:rPr lang="ja-JP" altLang="en-US" sz="1050" dirty="0">
                <a:solidFill>
                  <a:srgbClr val="FF0000"/>
                </a:solidFill>
                <a:latin typeface="Meiryo UI" panose="020B0604030504040204" pitchFamily="50" charset="-128"/>
                <a:ea typeface="Meiryo UI" panose="020B0604030504040204" pitchFamily="50" charset="-128"/>
              </a:rPr>
              <a:t>つ、研修カリキュラムを準備</a:t>
            </a:r>
            <a:r>
              <a:rPr lang="ja-JP" altLang="en-US" sz="1050" dirty="0">
                <a:solidFill>
                  <a:prstClr val="black"/>
                </a:solidFill>
                <a:latin typeface="Meiryo UI" panose="020B0604030504040204" pitchFamily="50" charset="-128"/>
                <a:ea typeface="Meiryo UI" panose="020B0604030504040204" pitchFamily="50" charset="-128"/>
              </a:rPr>
              <a:t>しています。</a:t>
            </a:r>
            <a:endParaRPr lang="en-US" altLang="ja-JP" sz="1050" dirty="0">
              <a:solidFill>
                <a:prstClr val="black"/>
              </a:solidFill>
              <a:latin typeface="Meiryo UI" panose="020B0604030504040204" pitchFamily="50" charset="-128"/>
              <a:ea typeface="Meiryo UI" panose="020B0604030504040204" pitchFamily="50" charset="-128"/>
            </a:endParaRPr>
          </a:p>
          <a:p>
            <a:pPr>
              <a:spcAft>
                <a:spcPts val="500"/>
              </a:spcAft>
            </a:pPr>
            <a:r>
              <a:rPr lang="ja-JP" altLang="en-US" sz="1050" b="1" u="sng" dirty="0">
                <a:solidFill>
                  <a:srgbClr val="0070C0"/>
                </a:solidFill>
                <a:latin typeface="Meiryo UI" panose="020B0604030504040204" pitchFamily="50" charset="-128"/>
                <a:ea typeface="Meiryo UI" panose="020B0604030504040204" pitchFamily="50" charset="-128"/>
              </a:rPr>
              <a:t>インバウンド対応のプロが講師です！</a:t>
            </a:r>
            <a:endParaRPr lang="en-US" altLang="ja-JP" sz="1050" b="1" u="sng" dirty="0">
              <a:solidFill>
                <a:srgbClr val="0070C0"/>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全国通訳案内士は、様々な訪日外国人旅行者を</a:t>
            </a:r>
            <a:endParaRPr lang="en-US" altLang="ja-JP" sz="1050" dirty="0">
              <a:solidFill>
                <a:prstClr val="black"/>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ご案内しているインバウンド対応のプロです。</a:t>
            </a:r>
            <a:endParaRPr lang="en-US" altLang="ja-JP" sz="1050" dirty="0">
              <a:solidFill>
                <a:prstClr val="black"/>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全国通訳案内士の国家資格を有する人材の中から、</a:t>
            </a:r>
            <a:endParaRPr lang="en-US" altLang="ja-JP" sz="1050" dirty="0">
              <a:solidFill>
                <a:prstClr val="black"/>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講師養成事業で選定された人材を講師に据えました。</a:t>
            </a:r>
            <a:endParaRPr lang="en-US" altLang="ja-JP" sz="1050" dirty="0">
              <a:solidFill>
                <a:prstClr val="black"/>
              </a:solidFill>
              <a:latin typeface="Meiryo UI" panose="020B0604030504040204" pitchFamily="50" charset="-128"/>
              <a:ea typeface="Meiryo UI" panose="020B0604030504040204" pitchFamily="50" charset="-128"/>
            </a:endParaRPr>
          </a:p>
          <a:p>
            <a:endParaRPr lang="en-US" altLang="ja-JP" sz="1050" dirty="0">
              <a:solidFill>
                <a:prstClr val="black"/>
              </a:solidFill>
              <a:latin typeface="Meiryo UI" panose="020B0604030504040204" pitchFamily="50" charset="-128"/>
              <a:ea typeface="Meiryo UI" panose="020B0604030504040204" pitchFamily="50" charset="-128"/>
            </a:endParaRPr>
          </a:p>
          <a:p>
            <a:pPr>
              <a:lnSpc>
                <a:spcPts val="1500"/>
              </a:lnSpc>
              <a:spcAft>
                <a:spcPts val="500"/>
              </a:spcAft>
            </a:pPr>
            <a:r>
              <a:rPr lang="ja-JP" altLang="en-US" sz="1050" b="1" u="sng" dirty="0">
                <a:solidFill>
                  <a:srgbClr val="0070C0"/>
                </a:solidFill>
                <a:latin typeface="Meiryo UI" panose="020B0604030504040204" pitchFamily="50" charset="-128"/>
                <a:ea typeface="Meiryo UI" panose="020B0604030504040204" pitchFamily="50" charset="-128"/>
              </a:rPr>
              <a:t>これでインバウンド対応も怖くない！</a:t>
            </a:r>
            <a:endParaRPr lang="en-US" altLang="ja-JP" sz="1050" b="1" u="sng" dirty="0">
              <a:solidFill>
                <a:srgbClr val="0070C0"/>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スマホやコミュニケーションシートの利用方法を習得し、</a:t>
            </a:r>
            <a:endParaRPr lang="en-US" altLang="ja-JP" sz="1050" dirty="0">
              <a:solidFill>
                <a:prstClr val="black"/>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語学が苦手な方でもインバウンドに対応できることを学びます。</a:t>
            </a:r>
            <a:endParaRPr lang="en-US" altLang="ja-JP" sz="1050" dirty="0">
              <a:solidFill>
                <a:prstClr val="black"/>
              </a:solidFill>
              <a:latin typeface="Meiryo UI" panose="020B0604030504040204" pitchFamily="50" charset="-128"/>
              <a:ea typeface="Meiryo UI" panose="020B0604030504040204" pitchFamily="50" charset="-128"/>
            </a:endParaRPr>
          </a:p>
          <a:p>
            <a:endParaRPr lang="en-US" altLang="ja-JP" sz="1050" dirty="0">
              <a:solidFill>
                <a:prstClr val="black"/>
              </a:solidFill>
              <a:latin typeface="Meiryo UI" panose="020B0604030504040204" pitchFamily="50" charset="-128"/>
              <a:ea typeface="Meiryo UI" panose="020B0604030504040204" pitchFamily="50" charset="-128"/>
            </a:endParaRPr>
          </a:p>
          <a:p>
            <a:pPr>
              <a:lnSpc>
                <a:spcPts val="1500"/>
              </a:lnSpc>
              <a:spcAft>
                <a:spcPts val="500"/>
              </a:spcAft>
            </a:pPr>
            <a:r>
              <a:rPr lang="ja-JP" altLang="en-US" sz="1050" b="1" u="sng" dirty="0">
                <a:solidFill>
                  <a:srgbClr val="0070C0"/>
                </a:solidFill>
                <a:latin typeface="Meiryo UI" panose="020B0604030504040204" pitchFamily="50" charset="-128"/>
                <a:ea typeface="Meiryo UI" panose="020B0604030504040204" pitchFamily="50" charset="-128"/>
              </a:rPr>
              <a:t>英語以外の対応も可能に！</a:t>
            </a:r>
            <a:endParaRPr lang="en-US" altLang="ja-JP" sz="1050" b="1" u="sng" dirty="0">
              <a:solidFill>
                <a:srgbClr val="0070C0"/>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研修参加者に配布されるコミュニケーションシートは、</a:t>
            </a:r>
            <a:endParaRPr lang="en-US" altLang="ja-JP" sz="1050" dirty="0">
              <a:solidFill>
                <a:prstClr val="black"/>
              </a:solidFill>
              <a:latin typeface="Meiryo UI" panose="020B0604030504040204" pitchFamily="50" charset="-128"/>
              <a:ea typeface="Meiryo UI" panose="020B0604030504040204" pitchFamily="50" charset="-128"/>
            </a:endParaRPr>
          </a:p>
          <a:p>
            <a:r>
              <a:rPr lang="en-US" altLang="ja-JP" sz="1050" dirty="0" smtClean="0">
                <a:solidFill>
                  <a:prstClr val="black"/>
                </a:solidFill>
                <a:latin typeface="Meiryo UI" panose="020B0604030504040204" pitchFamily="50" charset="-128"/>
                <a:ea typeface="Meiryo UI" panose="020B0604030504040204" pitchFamily="50" charset="-128"/>
              </a:rPr>
              <a:t>3</a:t>
            </a:r>
            <a:r>
              <a:rPr lang="ja-JP" altLang="en-US" sz="1050" dirty="0" smtClean="0">
                <a:solidFill>
                  <a:prstClr val="black"/>
                </a:solidFill>
                <a:latin typeface="Meiryo UI" panose="020B0604030504040204" pitchFamily="50" charset="-128"/>
                <a:ea typeface="Meiryo UI" panose="020B0604030504040204" pitchFamily="50" charset="-128"/>
              </a:rPr>
              <a:t>か</a:t>
            </a:r>
            <a:r>
              <a:rPr lang="ja-JP" altLang="en-US" sz="1050" dirty="0">
                <a:solidFill>
                  <a:prstClr val="black"/>
                </a:solidFill>
                <a:latin typeface="Meiryo UI" panose="020B0604030504040204" pitchFamily="50" charset="-128"/>
                <a:ea typeface="Meiryo UI" panose="020B0604030504040204" pitchFamily="50" charset="-128"/>
              </a:rPr>
              <a:t>国</a:t>
            </a:r>
            <a:r>
              <a:rPr lang="en-US" altLang="ja-JP" sz="1050" dirty="0" smtClean="0">
                <a:solidFill>
                  <a:prstClr val="black"/>
                </a:solidFill>
                <a:latin typeface="Meiryo UI" panose="020B0604030504040204" pitchFamily="50" charset="-128"/>
                <a:ea typeface="Meiryo UI" panose="020B0604030504040204" pitchFamily="50" charset="-128"/>
              </a:rPr>
              <a:t>(3</a:t>
            </a:r>
            <a:r>
              <a:rPr lang="ja-JP" altLang="en-US" sz="1050" dirty="0" smtClean="0">
                <a:solidFill>
                  <a:prstClr val="black"/>
                </a:solidFill>
                <a:latin typeface="Meiryo UI" panose="020B0604030504040204" pitchFamily="50" charset="-128"/>
                <a:ea typeface="Meiryo UI" panose="020B0604030504040204" pitchFamily="50" charset="-128"/>
              </a:rPr>
              <a:t>冊</a:t>
            </a:r>
            <a:r>
              <a:rPr lang="en-US" altLang="ja-JP" sz="1050" dirty="0">
                <a:solidFill>
                  <a:prstClr val="black"/>
                </a:solidFill>
                <a:latin typeface="Meiryo UI" panose="020B0604030504040204" pitchFamily="50" charset="-128"/>
                <a:ea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rPr>
              <a:t>分あり様々な言語に対応できるツールになっています。</a:t>
            </a:r>
            <a:endParaRPr lang="en-US" altLang="ja-JP" sz="1050" dirty="0">
              <a:solidFill>
                <a:prstClr val="black"/>
              </a:solidFill>
              <a:latin typeface="Meiryo UI" panose="020B0604030504040204" pitchFamily="50" charset="-128"/>
              <a:ea typeface="Meiryo UI" panose="020B0604030504040204" pitchFamily="50" charset="-128"/>
            </a:endParaRPr>
          </a:p>
          <a:p>
            <a:endParaRPr lang="en-US" altLang="ja-JP" sz="1050" dirty="0">
              <a:solidFill>
                <a:prstClr val="black"/>
              </a:solidFill>
              <a:latin typeface="Meiryo UI" panose="020B0604030504040204" pitchFamily="50" charset="-128"/>
              <a:ea typeface="Meiryo UI" panose="020B0604030504040204" pitchFamily="50" charset="-128"/>
            </a:endParaRPr>
          </a:p>
          <a:p>
            <a:pPr>
              <a:lnSpc>
                <a:spcPts val="1500"/>
              </a:lnSpc>
              <a:spcAft>
                <a:spcPts val="500"/>
              </a:spcAft>
            </a:pPr>
            <a:r>
              <a:rPr lang="ja-JP" altLang="en-US" sz="1050" b="1" u="sng" dirty="0">
                <a:solidFill>
                  <a:srgbClr val="0070C0"/>
                </a:solidFill>
                <a:latin typeface="Meiryo UI" panose="020B0604030504040204" pitchFamily="50" charset="-128"/>
                <a:ea typeface="Meiryo UI" panose="020B0604030504040204" pitchFamily="50" charset="-128"/>
              </a:rPr>
              <a:t>教材が豊富で素晴らしい！</a:t>
            </a:r>
            <a:endParaRPr lang="en-US" altLang="ja-JP" sz="1050" b="1" u="sng" dirty="0">
              <a:solidFill>
                <a:srgbClr val="0070C0"/>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訪日外国人旅行者に対する典型的なシーンを洗い出し、その部分に特化した対応例を集約しています。</a:t>
            </a:r>
            <a:endParaRPr lang="en-US" altLang="ja-JP" sz="1050" dirty="0">
              <a:solidFill>
                <a:prstClr val="black"/>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これまで困っていたインバウンドに対応する様々な場面でも対処できるよう、本研修の教材一式には</a:t>
            </a:r>
            <a:endParaRPr lang="en-US" altLang="ja-JP" sz="1050" dirty="0">
              <a:solidFill>
                <a:prstClr val="black"/>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多くの対応例が収められ、学習内容をそのまま実践に移せるよう配慮されています。</a:t>
            </a:r>
            <a:endParaRPr lang="en-US" altLang="ja-JP" sz="1050" dirty="0">
              <a:solidFill>
                <a:prstClr val="black"/>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本事業のために専門家が制作した充実</a:t>
            </a:r>
            <a:r>
              <a:rPr lang="ja-JP" altLang="en-US" sz="1050" dirty="0" smtClean="0">
                <a:solidFill>
                  <a:prstClr val="black"/>
                </a:solidFill>
                <a:latin typeface="Meiryo UI" panose="020B0604030504040204" pitchFamily="50" charset="-128"/>
                <a:ea typeface="Meiryo UI" panose="020B0604030504040204" pitchFamily="50" charset="-128"/>
              </a:rPr>
              <a:t>の</a:t>
            </a:r>
            <a:r>
              <a:rPr lang="ja-JP" altLang="en-US" sz="1050" dirty="0" smtClean="0">
                <a:solidFill>
                  <a:srgbClr val="FF0000"/>
                </a:solidFill>
                <a:latin typeface="Meiryo UI" panose="020B0604030504040204" pitchFamily="50" charset="-128"/>
                <a:ea typeface="Meiryo UI" panose="020B0604030504040204" pitchFamily="50" charset="-128"/>
              </a:rPr>
              <a:t>６種類</a:t>
            </a:r>
            <a:r>
              <a:rPr lang="ja-JP" altLang="en-US" sz="1050" dirty="0">
                <a:solidFill>
                  <a:srgbClr val="FF0000"/>
                </a:solidFill>
                <a:latin typeface="Meiryo UI" panose="020B0604030504040204" pitchFamily="50" charset="-128"/>
                <a:ea typeface="Meiryo UI" panose="020B0604030504040204" pitchFamily="50" charset="-128"/>
              </a:rPr>
              <a:t>の教材は、インバウンドの対応シーンに絞ったオリジナル</a:t>
            </a:r>
            <a:r>
              <a:rPr lang="ja-JP" altLang="en-US" sz="1050" dirty="0">
                <a:solidFill>
                  <a:prstClr val="black"/>
                </a:solidFill>
                <a:latin typeface="Meiryo UI" panose="020B0604030504040204" pitchFamily="50" charset="-128"/>
                <a:ea typeface="Meiryo UI" panose="020B0604030504040204" pitchFamily="50" charset="-128"/>
              </a:rPr>
              <a:t>の</a:t>
            </a:r>
            <a:endParaRPr lang="en-US" altLang="ja-JP" sz="1050" dirty="0">
              <a:solidFill>
                <a:prstClr val="black"/>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力作です</a:t>
            </a:r>
            <a:r>
              <a:rPr lang="ja-JP" altLang="en-US" sz="1050" dirty="0" smtClean="0">
                <a:solidFill>
                  <a:prstClr val="black"/>
                </a:solidFill>
                <a:latin typeface="Meiryo UI" panose="020B0604030504040204" pitchFamily="50" charset="-128"/>
                <a:ea typeface="Meiryo UI" panose="020B0604030504040204" pitchFamily="50" charset="-128"/>
              </a:rPr>
              <a:t>。６種類</a:t>
            </a:r>
            <a:r>
              <a:rPr lang="ja-JP" altLang="en-US" sz="1050" dirty="0">
                <a:solidFill>
                  <a:prstClr val="black"/>
                </a:solidFill>
                <a:latin typeface="Meiryo UI" panose="020B0604030504040204" pitchFamily="50" charset="-128"/>
                <a:ea typeface="Meiryo UI" panose="020B0604030504040204" pitchFamily="50" charset="-128"/>
              </a:rPr>
              <a:t>（３種類のテキスト</a:t>
            </a:r>
            <a:r>
              <a:rPr lang="ja-JP" altLang="en-US" sz="1050" dirty="0" smtClean="0">
                <a:solidFill>
                  <a:prstClr val="black"/>
                </a:solidFill>
                <a:latin typeface="Meiryo UI" panose="020B0604030504040204" pitchFamily="50" charset="-128"/>
                <a:ea typeface="Meiryo UI" panose="020B0604030504040204" pitchFamily="50" charset="-128"/>
              </a:rPr>
              <a:t>、３種類</a:t>
            </a:r>
            <a:r>
              <a:rPr lang="ja-JP" altLang="en-US" sz="1050" dirty="0">
                <a:solidFill>
                  <a:prstClr val="black"/>
                </a:solidFill>
                <a:latin typeface="Meiryo UI" panose="020B0604030504040204" pitchFamily="50" charset="-128"/>
                <a:ea typeface="Meiryo UI" panose="020B0604030504040204" pitchFamily="50" charset="-128"/>
              </a:rPr>
              <a:t>のコミュニケーションシート）の教材を</a:t>
            </a:r>
            <a:r>
              <a:rPr lang="ja-JP" altLang="en-US" sz="1050" dirty="0">
                <a:solidFill>
                  <a:srgbClr val="FF0000"/>
                </a:solidFill>
                <a:latin typeface="Meiryo UI" panose="020B0604030504040204" pitchFamily="50" charset="-128"/>
                <a:ea typeface="Meiryo UI" panose="020B0604030504040204" pitchFamily="50" charset="-128"/>
              </a:rPr>
              <a:t>参加者全員に配布</a:t>
            </a:r>
            <a:r>
              <a:rPr lang="ja-JP" altLang="en-US" sz="1050" dirty="0">
                <a:solidFill>
                  <a:prstClr val="black"/>
                </a:solidFill>
                <a:latin typeface="Meiryo UI" panose="020B0604030504040204" pitchFamily="50" charset="-128"/>
                <a:ea typeface="Meiryo UI" panose="020B0604030504040204" pitchFamily="50" charset="-128"/>
              </a:rPr>
              <a:t>します！</a:t>
            </a:r>
            <a:endParaRPr lang="en-US" altLang="ja-JP" sz="1050" dirty="0">
              <a:solidFill>
                <a:prstClr val="black"/>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458398" y="202075"/>
            <a:ext cx="2017448" cy="338554"/>
          </a:xfrm>
          <a:prstGeom prst="rect">
            <a:avLst/>
          </a:prstGeom>
          <a:noFill/>
        </p:spPr>
        <p:txBody>
          <a:bodyPr wrap="square" rtlCol="0">
            <a:spAutoFit/>
          </a:bodyPr>
          <a:lstStyle/>
          <a:p>
            <a:r>
              <a:rPr lang="ja-JP" altLang="en-US" sz="1600" b="1" dirty="0">
                <a:solidFill>
                  <a:srgbClr val="5B9BD5">
                    <a:lumMod val="50000"/>
                  </a:srgbClr>
                </a:solidFill>
                <a:latin typeface="Meiryo UI" panose="020B0604030504040204" pitchFamily="50" charset="-128"/>
                <a:ea typeface="Meiryo UI" panose="020B0604030504040204" pitchFamily="50" charset="-128"/>
              </a:rPr>
              <a:t>研修のポイント</a:t>
            </a:r>
          </a:p>
        </p:txBody>
      </p:sp>
      <p:graphicFrame>
        <p:nvGraphicFramePr>
          <p:cNvPr id="17" name="表 16"/>
          <p:cNvGraphicFramePr>
            <a:graphicFrameLocks noGrp="1"/>
          </p:cNvGraphicFramePr>
          <p:nvPr>
            <p:extLst>
              <p:ext uri="{D42A27DB-BD31-4B8C-83A1-F6EECF244321}">
                <p14:modId xmlns:p14="http://schemas.microsoft.com/office/powerpoint/2010/main" val="3634983558"/>
              </p:ext>
            </p:extLst>
          </p:nvPr>
        </p:nvGraphicFramePr>
        <p:xfrm>
          <a:off x="458399" y="5213337"/>
          <a:ext cx="5981591" cy="4572000"/>
        </p:xfrm>
        <a:graphic>
          <a:graphicData uri="http://schemas.openxmlformats.org/drawingml/2006/table">
            <a:tbl>
              <a:tblPr firstRow="1" bandRow="1">
                <a:tableStyleId>{5C22544A-7EE6-4342-B048-85BDC9FD1C3A}</a:tableStyleId>
              </a:tblPr>
              <a:tblGrid>
                <a:gridCol w="634422">
                  <a:extLst>
                    <a:ext uri="{9D8B030D-6E8A-4147-A177-3AD203B41FA5}">
                      <a16:colId xmlns:a16="http://schemas.microsoft.com/office/drawing/2014/main" val="20000"/>
                    </a:ext>
                  </a:extLst>
                </a:gridCol>
                <a:gridCol w="5347169">
                  <a:extLst>
                    <a:ext uri="{9D8B030D-6E8A-4147-A177-3AD203B41FA5}">
                      <a16:colId xmlns:a16="http://schemas.microsoft.com/office/drawing/2014/main" val="20001"/>
                    </a:ext>
                  </a:extLst>
                </a:gridCol>
              </a:tblGrid>
              <a:tr h="226485">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050" b="1" u="sng" dirty="0" smtClean="0">
                          <a:solidFill>
                            <a:schemeClr val="tx1"/>
                          </a:solidFill>
                          <a:effectLst/>
                          <a:latin typeface="Meiryo UI" panose="020B0604030504040204" pitchFamily="50" charset="-128"/>
                          <a:ea typeface="Meiryo UI" panose="020B0604030504040204" pitchFamily="50" charset="-128"/>
                        </a:rPr>
                        <a:t>通訳案内士が教える外国人受け入れの基礎知識（全</a:t>
                      </a:r>
                      <a:r>
                        <a:rPr lang="en-US" altLang="ja-JP" sz="1050" b="1" u="sng" dirty="0" smtClean="0">
                          <a:solidFill>
                            <a:schemeClr val="tx1"/>
                          </a:solidFill>
                          <a:effectLst/>
                          <a:latin typeface="Meiryo UI" panose="020B0604030504040204" pitchFamily="50" charset="-128"/>
                          <a:ea typeface="Meiryo UI" panose="020B0604030504040204" pitchFamily="50" charset="-128"/>
                        </a:rPr>
                        <a:t>123</a:t>
                      </a:r>
                      <a:r>
                        <a:rPr lang="ja-JP" altLang="en-US" sz="1050" b="1" u="sng" dirty="0" smtClean="0">
                          <a:solidFill>
                            <a:schemeClr val="tx1"/>
                          </a:solidFill>
                          <a:effectLst/>
                          <a:latin typeface="Meiryo UI" panose="020B0604030504040204" pitchFamily="50" charset="-128"/>
                          <a:ea typeface="Meiryo UI" panose="020B0604030504040204" pitchFamily="50" charset="-128"/>
                        </a:rPr>
                        <a:t>ページ）</a:t>
                      </a:r>
                      <a:endParaRPr kumimoji="1" lang="ja-JP" altLang="en-US" sz="1050" u="sng" dirty="0">
                        <a:solidFill>
                          <a:schemeClr val="tx1"/>
                        </a:solidFill>
                      </a:endParaRPr>
                    </a:p>
                  </a:txBody>
                  <a:tcPr marL="99060" marR="99060" marT="49530" marB="4953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0"/>
                  </a:ext>
                </a:extLst>
              </a:tr>
              <a:tr h="683497">
                <a:tc>
                  <a:txBody>
                    <a:bodyPr/>
                    <a:lstStyle/>
                    <a:p>
                      <a:endParaRPr kumimoji="1" lang="ja-JP" altLang="en-US" sz="1100" dirty="0"/>
                    </a:p>
                  </a:txBody>
                  <a:tcPr marL="99060" marR="99060" marT="49530" marB="49530">
                    <a:lnL w="635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72000" marR="0" lvl="0" indent="0" algn="l" defTabSz="685800" rtl="0" eaLnBrk="1" fontAlgn="auto" latinLnBrk="0" hangingPunct="1">
                        <a:lnSpc>
                          <a:spcPts val="1500"/>
                        </a:lnSpc>
                        <a:spcBef>
                          <a:spcPts val="0"/>
                        </a:spcBef>
                        <a:spcAft>
                          <a:spcPts val="0"/>
                        </a:spcAft>
                        <a:buClrTx/>
                        <a:buSzTx/>
                        <a:buFontTx/>
                        <a:buNone/>
                        <a:tabLst/>
                        <a:defRPr/>
                      </a:pPr>
                      <a:r>
                        <a:rPr lang="ja-JP" altLang="en-US" sz="1050" dirty="0" smtClean="0">
                          <a:effectLst/>
                          <a:latin typeface="Meiryo UI" panose="020B0604030504040204" pitchFamily="50" charset="-128"/>
                          <a:ea typeface="Meiryo UI" panose="020B0604030504040204" pitchFamily="50" charset="-128"/>
                        </a:rPr>
                        <a:t>訪日外国人旅行者の接遇のプロである全国通訳案内士が、外国人のお客様を受け入れるに</a:t>
                      </a:r>
                      <a:endParaRPr lang="en-US" altLang="ja-JP" sz="1050" dirty="0" smtClean="0">
                        <a:effectLst/>
                        <a:latin typeface="Meiryo UI" panose="020B0604030504040204" pitchFamily="50" charset="-128"/>
                        <a:ea typeface="Meiryo UI" panose="020B0604030504040204" pitchFamily="50" charset="-128"/>
                      </a:endParaRPr>
                    </a:p>
                    <a:p>
                      <a:pPr marL="72000" marR="0" lvl="0" indent="0" algn="l" defTabSz="685800" rtl="0" eaLnBrk="1" fontAlgn="auto" latinLnBrk="0" hangingPunct="1">
                        <a:lnSpc>
                          <a:spcPts val="1500"/>
                        </a:lnSpc>
                        <a:spcBef>
                          <a:spcPts val="0"/>
                        </a:spcBef>
                        <a:spcAft>
                          <a:spcPts val="0"/>
                        </a:spcAft>
                        <a:buClrTx/>
                        <a:buSzTx/>
                        <a:buFontTx/>
                        <a:buNone/>
                        <a:tabLst/>
                        <a:defRPr/>
                      </a:pPr>
                      <a:r>
                        <a:rPr lang="ja-JP" altLang="en-US" sz="1050" dirty="0" smtClean="0">
                          <a:effectLst/>
                          <a:latin typeface="Meiryo UI" panose="020B0604030504040204" pitchFamily="50" charset="-128"/>
                          <a:ea typeface="Meiryo UI" panose="020B0604030504040204" pitchFamily="50" charset="-128"/>
                        </a:rPr>
                        <a:t>あたって知っておくべき基本的な知識を解説しています。</a:t>
                      </a:r>
                      <a:br>
                        <a:rPr lang="ja-JP" altLang="en-US" sz="1050" dirty="0" smtClean="0">
                          <a:effectLst/>
                          <a:latin typeface="Meiryo UI" panose="020B0604030504040204" pitchFamily="50" charset="-128"/>
                          <a:ea typeface="Meiryo UI" panose="020B0604030504040204" pitchFamily="50" charset="-128"/>
                        </a:rPr>
                      </a:br>
                      <a:r>
                        <a:rPr lang="ja-JP" altLang="en-US" sz="1050" dirty="0" smtClean="0">
                          <a:effectLst/>
                          <a:latin typeface="Meiryo UI" panose="020B0604030504040204" pitchFamily="50" charset="-128"/>
                          <a:ea typeface="Meiryo UI" panose="020B0604030504040204" pitchFamily="50" charset="-128"/>
                        </a:rPr>
                        <a:t>また、対応できない言語をお話しされるお客様ともしっかりコミュニケーションが取れる、</a:t>
                      </a:r>
                      <a:endParaRPr lang="en-US" altLang="ja-JP" sz="1050" dirty="0" smtClean="0">
                        <a:effectLst/>
                        <a:latin typeface="Meiryo UI" panose="020B0604030504040204" pitchFamily="50" charset="-128"/>
                        <a:ea typeface="Meiryo UI" panose="020B0604030504040204" pitchFamily="50" charset="-128"/>
                      </a:endParaRPr>
                    </a:p>
                    <a:p>
                      <a:pPr marL="72000" marR="0" lvl="0" indent="0" algn="l" defTabSz="685800" rtl="0" eaLnBrk="1" fontAlgn="auto" latinLnBrk="0" hangingPunct="1">
                        <a:lnSpc>
                          <a:spcPts val="1500"/>
                        </a:lnSpc>
                        <a:spcBef>
                          <a:spcPts val="0"/>
                        </a:spcBef>
                        <a:spcAft>
                          <a:spcPts val="0"/>
                        </a:spcAft>
                        <a:buClrTx/>
                        <a:buSzTx/>
                        <a:buFontTx/>
                        <a:buNone/>
                        <a:tabLst/>
                        <a:defRPr/>
                      </a:pPr>
                      <a:r>
                        <a:rPr lang="ja-JP" altLang="en-US" sz="1050" dirty="0" smtClean="0">
                          <a:effectLst/>
                          <a:latin typeface="Meiryo UI" panose="020B0604030504040204" pitchFamily="50" charset="-128"/>
                          <a:ea typeface="Meiryo UI" panose="020B0604030504040204" pitchFamily="50" charset="-128"/>
                        </a:rPr>
                        <a:t>簡単で便利なアプリの使い方などについても丁寧に解説しています。</a:t>
                      </a:r>
                      <a:endParaRPr kumimoji="1" lang="ja-JP" altLang="en-US" sz="1050" dirty="0"/>
                    </a:p>
                  </a:txBody>
                  <a:tcPr marL="99060" marR="99060" marT="49530" marB="49530">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227796">
                <a:tc gridSpan="2">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lang="ja-JP" altLang="en-US" sz="1050" b="1" u="sng" dirty="0" smtClean="0">
                          <a:solidFill>
                            <a:schemeClr val="tx1"/>
                          </a:solidFill>
                          <a:effectLst/>
                          <a:latin typeface="Meiryo UI" panose="020B0604030504040204" pitchFamily="50" charset="-128"/>
                          <a:ea typeface="Meiryo UI" panose="020B0604030504040204" pitchFamily="50" charset="-128"/>
                        </a:rPr>
                        <a:t>英語テキスト（初級）（全</a:t>
                      </a:r>
                      <a:r>
                        <a:rPr lang="en-US" altLang="ja-JP" sz="1050" b="1" u="sng" dirty="0" smtClean="0">
                          <a:solidFill>
                            <a:schemeClr val="tx1"/>
                          </a:solidFill>
                          <a:effectLst/>
                          <a:latin typeface="Meiryo UI" panose="020B0604030504040204" pitchFamily="50" charset="-128"/>
                          <a:ea typeface="Meiryo UI" panose="020B0604030504040204" pitchFamily="50" charset="-128"/>
                        </a:rPr>
                        <a:t>150</a:t>
                      </a:r>
                      <a:r>
                        <a:rPr lang="ja-JP" altLang="en-US" sz="1050" b="1" u="sng" dirty="0" smtClean="0">
                          <a:solidFill>
                            <a:schemeClr val="tx1"/>
                          </a:solidFill>
                          <a:effectLst/>
                          <a:latin typeface="Meiryo UI" panose="020B0604030504040204" pitchFamily="50" charset="-128"/>
                          <a:ea typeface="Meiryo UI" panose="020B0604030504040204" pitchFamily="50" charset="-128"/>
                        </a:rPr>
                        <a:t>ページ）</a:t>
                      </a:r>
                      <a:endParaRPr kumimoji="1" lang="ja-JP" altLang="en-US" sz="1050" b="1" u="sng" dirty="0">
                        <a:solidFill>
                          <a:schemeClr val="tx1"/>
                        </a:solidFill>
                      </a:endParaRPr>
                    </a:p>
                  </a:txBody>
                  <a:tcPr marL="99060" marR="99060" marT="49530" marB="4953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2"/>
                  </a:ext>
                </a:extLst>
              </a:tr>
              <a:tr h="631530">
                <a:tc>
                  <a:txBody>
                    <a:bodyPr/>
                    <a:lstStyle/>
                    <a:p>
                      <a:endParaRPr kumimoji="1" lang="ja-JP" altLang="en-US" sz="1050" dirty="0"/>
                    </a:p>
                  </a:txBody>
                  <a:tcPr marL="99060" marR="99060" marT="49530" marB="49530">
                    <a:lnL w="635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72000">
                        <a:lnSpc>
                          <a:spcPts val="1500"/>
                        </a:lnSpc>
                      </a:pPr>
                      <a:r>
                        <a:rPr lang="ja-JP" altLang="en-US" sz="1050" b="1" dirty="0" smtClean="0">
                          <a:effectLst/>
                          <a:latin typeface="Meiryo UI" panose="020B0604030504040204" pitchFamily="50" charset="-128"/>
                          <a:ea typeface="Meiryo UI" panose="020B0604030504040204" pitchFamily="50" charset="-128"/>
                        </a:rPr>
                        <a:t>現場ですぐに使える実用例文～これでばっちり！外国人のお客様対応～</a:t>
                      </a:r>
                    </a:p>
                    <a:p>
                      <a:pPr marL="72000">
                        <a:lnSpc>
                          <a:spcPts val="1500"/>
                        </a:lnSpc>
                      </a:pPr>
                      <a:r>
                        <a:rPr lang="ja-JP" altLang="en-US" sz="1050" dirty="0" smtClean="0">
                          <a:effectLst/>
                          <a:latin typeface="Meiryo UI" panose="020B0604030504040204" pitchFamily="50" charset="-128"/>
                          <a:ea typeface="Meiryo UI" panose="020B0604030504040204" pitchFamily="50" charset="-128"/>
                        </a:rPr>
                        <a:t>外国人のお客様への受け入れ対応にまだ踏み出せないでいる方や、これから強化していきたい方、外国人のお客様対応のコツを学びたい方を対象に作られたテキストです。</a:t>
                      </a:r>
                      <a:br>
                        <a:rPr lang="ja-JP" altLang="en-US" sz="1050" dirty="0" smtClean="0">
                          <a:effectLst/>
                          <a:latin typeface="Meiryo UI" panose="020B0604030504040204" pitchFamily="50" charset="-128"/>
                          <a:ea typeface="Meiryo UI" panose="020B0604030504040204" pitchFamily="50" charset="-128"/>
                        </a:rPr>
                      </a:br>
                      <a:r>
                        <a:rPr lang="ja-JP" altLang="en-US" sz="1050" dirty="0" smtClean="0">
                          <a:effectLst/>
                          <a:latin typeface="Meiryo UI" panose="020B0604030504040204" pitchFamily="50" charset="-128"/>
                          <a:ea typeface="Meiryo UI" panose="020B0604030504040204" pitchFamily="50" charset="-128"/>
                        </a:rPr>
                        <a:t>言葉に頼らないコミュニケーションのコツや工夫を場面ごとに例を挙げて解説しています。</a:t>
                      </a:r>
                      <a:endParaRPr kumimoji="1" lang="ja-JP" altLang="en-US" sz="1050" dirty="0"/>
                    </a:p>
                  </a:txBody>
                  <a:tcPr marL="99060" marR="99060" marT="49530" marB="49530" anchor="ctr">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227796">
                <a:tc gridSpan="2">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lang="ja-JP" altLang="en-US" sz="1050" b="1" u="sng" dirty="0" smtClean="0">
                          <a:solidFill>
                            <a:schemeClr val="tx1"/>
                          </a:solidFill>
                          <a:effectLst/>
                          <a:latin typeface="Meiryo UI" panose="020B0604030504040204" pitchFamily="50" charset="-128"/>
                          <a:ea typeface="Meiryo UI" panose="020B0604030504040204" pitchFamily="50" charset="-128"/>
                        </a:rPr>
                        <a:t>英語テキスト（中級）（全</a:t>
                      </a:r>
                      <a:r>
                        <a:rPr lang="en-US" altLang="ja-JP" sz="1050" b="1" u="sng" dirty="0" smtClean="0">
                          <a:solidFill>
                            <a:schemeClr val="tx1"/>
                          </a:solidFill>
                          <a:effectLst/>
                          <a:latin typeface="Meiryo UI" panose="020B0604030504040204" pitchFamily="50" charset="-128"/>
                          <a:ea typeface="Meiryo UI" panose="020B0604030504040204" pitchFamily="50" charset="-128"/>
                        </a:rPr>
                        <a:t>163</a:t>
                      </a:r>
                      <a:r>
                        <a:rPr lang="ja-JP" altLang="en-US" sz="1050" b="1" u="sng" dirty="0" smtClean="0">
                          <a:solidFill>
                            <a:schemeClr val="tx1"/>
                          </a:solidFill>
                          <a:effectLst/>
                          <a:latin typeface="Meiryo UI" panose="020B0604030504040204" pitchFamily="50" charset="-128"/>
                          <a:ea typeface="Meiryo UI" panose="020B0604030504040204" pitchFamily="50" charset="-128"/>
                        </a:rPr>
                        <a:t>ページ）</a:t>
                      </a:r>
                      <a:endParaRPr kumimoji="1" lang="ja-JP" altLang="en-US" sz="1050" u="sng" dirty="0">
                        <a:solidFill>
                          <a:schemeClr val="tx1"/>
                        </a:solidFill>
                      </a:endParaRPr>
                    </a:p>
                  </a:txBody>
                  <a:tcPr marL="99060" marR="99060" marT="49530" marB="4953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76200" cap="flat" cmpd="sng" algn="ctr">
                      <a:solidFill>
                        <a:schemeClr val="bg1"/>
                      </a:solidFill>
                      <a:prstDash val="solid"/>
                      <a:round/>
                      <a:headEnd type="none" w="med" len="med"/>
                      <a:tailEnd type="none" w="med" len="med"/>
                    </a:lnT>
                    <a:noFill/>
                  </a:tcPr>
                </a:tc>
                <a:tc hMerge="1">
                  <a:txBody>
                    <a:bodyPr/>
                    <a:lstStyle/>
                    <a:p>
                      <a:endParaRPr kumimoji="1" lang="ja-JP" altLang="en-US"/>
                    </a:p>
                  </a:txBody>
                  <a:tcPr/>
                </a:tc>
                <a:extLst>
                  <a:ext uri="{0D108BD9-81ED-4DB2-BD59-A6C34878D82A}">
                    <a16:rowId xmlns:a16="http://schemas.microsoft.com/office/drawing/2014/main" val="10004"/>
                  </a:ext>
                </a:extLst>
              </a:tr>
              <a:tr h="738812">
                <a:tc>
                  <a:txBody>
                    <a:bodyPr/>
                    <a:lstStyle/>
                    <a:p>
                      <a:endParaRPr kumimoji="1" lang="ja-JP" altLang="en-US" sz="1050" dirty="0"/>
                    </a:p>
                  </a:txBody>
                  <a:tcPr marL="99060" marR="99060" marT="49530" marB="49530">
                    <a:lnL w="6350" cap="flat" cmpd="sng" algn="ctr">
                      <a:solidFill>
                        <a:schemeClr val="tx1"/>
                      </a:solidFill>
                      <a:prstDash val="solid"/>
                      <a:round/>
                      <a:headEnd type="none" w="med" len="med"/>
                      <a:tailEnd type="none" w="med" len="med"/>
                    </a:lnL>
                    <a:lnB w="76200" cap="flat" cmpd="sng" algn="ctr">
                      <a:solidFill>
                        <a:schemeClr val="bg1"/>
                      </a:solidFill>
                      <a:prstDash val="solid"/>
                      <a:round/>
                      <a:headEnd type="none" w="med" len="med"/>
                      <a:tailEnd type="none" w="med" len="med"/>
                    </a:lnB>
                    <a:noFill/>
                  </a:tcPr>
                </a:tc>
                <a:tc>
                  <a:txBody>
                    <a:bodyPr/>
                    <a:lstStyle/>
                    <a:p>
                      <a:pPr marL="72000">
                        <a:lnSpc>
                          <a:spcPts val="1500"/>
                        </a:lnSpc>
                      </a:pPr>
                      <a:r>
                        <a:rPr lang="ja-JP" altLang="en-US" sz="1050" b="1" dirty="0" smtClean="0">
                          <a:effectLst/>
                          <a:latin typeface="Meiryo UI" panose="020B0604030504040204" pitchFamily="50" charset="-128"/>
                          <a:ea typeface="Meiryo UI" panose="020B0604030504040204" pitchFamily="50" charset="-128"/>
                        </a:rPr>
                        <a:t>難しい場面も対応できる！～カリスマ通訳案内士が教える中級英会話集～</a:t>
                      </a:r>
                    </a:p>
                    <a:p>
                      <a:pPr marL="72000">
                        <a:lnSpc>
                          <a:spcPts val="1500"/>
                        </a:lnSpc>
                      </a:pPr>
                      <a:r>
                        <a:rPr lang="ja-JP" altLang="en-US" sz="1050" dirty="0" smtClean="0">
                          <a:effectLst/>
                          <a:latin typeface="Meiryo UI" panose="020B0604030504040204" pitchFamily="50" charset="-128"/>
                          <a:ea typeface="Meiryo UI" panose="020B0604030504040204" pitchFamily="50" charset="-128"/>
                        </a:rPr>
                        <a:t>外国人のお客様の満足度を高めるために本書をご活用ください。</a:t>
                      </a:r>
                      <a:br>
                        <a:rPr lang="ja-JP" altLang="en-US" sz="1050" dirty="0" smtClean="0">
                          <a:effectLst/>
                          <a:latin typeface="Meiryo UI" panose="020B0604030504040204" pitchFamily="50" charset="-128"/>
                          <a:ea typeface="Meiryo UI" panose="020B0604030504040204" pitchFamily="50" charset="-128"/>
                        </a:rPr>
                      </a:br>
                      <a:r>
                        <a:rPr lang="ja-JP" altLang="en-US" sz="1050" dirty="0" smtClean="0">
                          <a:effectLst/>
                          <a:latin typeface="Meiryo UI" panose="020B0604030504040204" pitchFamily="50" charset="-128"/>
                          <a:ea typeface="Meiryo UI" panose="020B0604030504040204" pitchFamily="50" charset="-128"/>
                        </a:rPr>
                        <a:t>お客様からの様々なご要望、ご質問に柔軟で臨機応変な対応をするために</a:t>
                      </a:r>
                      <a:endParaRPr lang="en-US" altLang="ja-JP" sz="1050" dirty="0" smtClean="0">
                        <a:effectLst/>
                        <a:latin typeface="Meiryo UI" panose="020B0604030504040204" pitchFamily="50" charset="-128"/>
                        <a:ea typeface="Meiryo UI" panose="020B0604030504040204" pitchFamily="50" charset="-128"/>
                      </a:endParaRPr>
                    </a:p>
                    <a:p>
                      <a:pPr marL="72000">
                        <a:lnSpc>
                          <a:spcPts val="1500"/>
                        </a:lnSpc>
                      </a:pPr>
                      <a:r>
                        <a:rPr lang="ja-JP" altLang="en-US" sz="1050" dirty="0" smtClean="0">
                          <a:effectLst/>
                          <a:latin typeface="Meiryo UI" panose="020B0604030504040204" pitchFamily="50" charset="-128"/>
                          <a:ea typeface="Meiryo UI" panose="020B0604030504040204" pitchFamily="50" charset="-128"/>
                        </a:rPr>
                        <a:t>役立つ表現と厳選された単語を紹介します。</a:t>
                      </a:r>
                      <a:endParaRPr kumimoji="1" lang="ja-JP" altLang="en-US" sz="1050" dirty="0"/>
                    </a:p>
                  </a:txBody>
                  <a:tcPr marL="99060" marR="99060" marT="49530" marB="49530" anchor="ctr">
                    <a:lnR w="6350" cap="flat" cmpd="sng" algn="ctr">
                      <a:solidFill>
                        <a:schemeClr val="tx1"/>
                      </a:solidFill>
                      <a:prstDash val="solid"/>
                      <a:round/>
                      <a:headEnd type="none" w="med" len="med"/>
                      <a:tailEnd type="none" w="med" len="med"/>
                    </a:lnR>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r h="227796">
                <a:tc gridSpan="2">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lang="ja-JP" altLang="en-US" sz="1050" b="1" u="sng" dirty="0" smtClean="0">
                          <a:solidFill>
                            <a:schemeClr val="tx1"/>
                          </a:solidFill>
                          <a:effectLst/>
                          <a:latin typeface="Meiryo UI" panose="020B0604030504040204" pitchFamily="50" charset="-128"/>
                          <a:ea typeface="Meiryo UI" panose="020B0604030504040204" pitchFamily="50" charset="-128"/>
                        </a:rPr>
                        <a:t>コミュニケーションシート（</a:t>
                      </a:r>
                      <a:r>
                        <a:rPr lang="en-US" altLang="ja-JP" sz="1050" b="1" u="sng" dirty="0" smtClean="0">
                          <a:solidFill>
                            <a:schemeClr val="tx1"/>
                          </a:solidFill>
                          <a:effectLst/>
                          <a:latin typeface="Meiryo UI" panose="020B0604030504040204" pitchFamily="50" charset="-128"/>
                          <a:ea typeface="Meiryo UI" panose="020B0604030504040204" pitchFamily="50" charset="-128"/>
                        </a:rPr>
                        <a:t>3</a:t>
                      </a:r>
                      <a:r>
                        <a:rPr lang="ja-JP" altLang="en-US" sz="1050" b="1" u="sng" dirty="0" smtClean="0">
                          <a:solidFill>
                            <a:schemeClr val="tx1"/>
                          </a:solidFill>
                          <a:latin typeface="Meiryo UI" panose="020B0604030504040204" pitchFamily="50" charset="-128"/>
                          <a:ea typeface="Meiryo UI" panose="020B0604030504040204" pitchFamily="50" charset="-128"/>
                        </a:rPr>
                        <a:t>言語</a:t>
                      </a:r>
                      <a:r>
                        <a:rPr lang="en-US" altLang="ja-JP" sz="1050" b="1" u="sng" dirty="0" smtClean="0">
                          <a:solidFill>
                            <a:schemeClr val="tx1"/>
                          </a:solidFill>
                          <a:latin typeface="Meiryo UI" panose="020B0604030504040204" pitchFamily="50" charset="-128"/>
                          <a:ea typeface="Meiryo UI" panose="020B0604030504040204" pitchFamily="50" charset="-128"/>
                        </a:rPr>
                        <a:t>3</a:t>
                      </a:r>
                      <a:r>
                        <a:rPr lang="ja-JP" altLang="en-US" sz="1050" b="1" u="sng" dirty="0" smtClean="0">
                          <a:solidFill>
                            <a:schemeClr val="tx1"/>
                          </a:solidFill>
                          <a:latin typeface="Meiryo UI" panose="020B0604030504040204" pitchFamily="50" charset="-128"/>
                          <a:ea typeface="Meiryo UI" panose="020B0604030504040204" pitchFamily="50" charset="-128"/>
                        </a:rPr>
                        <a:t>冊）（</a:t>
                      </a:r>
                      <a:r>
                        <a:rPr lang="en-US" altLang="ja-JP" sz="1050" b="1" u="sng" dirty="0" smtClean="0">
                          <a:solidFill>
                            <a:schemeClr val="tx1"/>
                          </a:solidFill>
                          <a:latin typeface="Meiryo UI" panose="020B0604030504040204" pitchFamily="50" charset="-128"/>
                          <a:ea typeface="Meiryo UI" panose="020B0604030504040204" pitchFamily="50" charset="-128"/>
                        </a:rPr>
                        <a:t>1</a:t>
                      </a:r>
                      <a:r>
                        <a:rPr lang="ja-JP" altLang="en-US" sz="1050" b="1" u="sng" dirty="0" smtClean="0">
                          <a:solidFill>
                            <a:schemeClr val="tx1"/>
                          </a:solidFill>
                          <a:latin typeface="Meiryo UI" panose="020B0604030504040204" pitchFamily="50" charset="-128"/>
                          <a:ea typeface="Meiryo UI" panose="020B0604030504040204" pitchFamily="50" charset="-128"/>
                        </a:rPr>
                        <a:t>冊あたり</a:t>
                      </a:r>
                      <a:r>
                        <a:rPr lang="en-US" altLang="ja-JP" sz="1050" b="1" u="sng" dirty="0" smtClean="0">
                          <a:solidFill>
                            <a:schemeClr val="tx1"/>
                          </a:solidFill>
                          <a:latin typeface="Meiryo UI" panose="020B0604030504040204" pitchFamily="50" charset="-128"/>
                          <a:ea typeface="Meiryo UI" panose="020B0604030504040204" pitchFamily="50" charset="-128"/>
                        </a:rPr>
                        <a:t>28</a:t>
                      </a:r>
                      <a:r>
                        <a:rPr lang="ja-JP" altLang="en-US" sz="1050" b="1" u="sng" dirty="0" smtClean="0">
                          <a:solidFill>
                            <a:schemeClr val="tx1"/>
                          </a:solidFill>
                          <a:latin typeface="Meiryo UI" panose="020B0604030504040204" pitchFamily="50" charset="-128"/>
                          <a:ea typeface="Meiryo UI" panose="020B0604030504040204" pitchFamily="50" charset="-128"/>
                        </a:rPr>
                        <a:t>ページ）</a:t>
                      </a:r>
                      <a:endParaRPr kumimoji="1" lang="ja-JP" altLang="en-US" sz="1050" b="1" u="sng" dirty="0">
                        <a:solidFill>
                          <a:schemeClr val="tx1"/>
                        </a:solidFill>
                      </a:endParaRPr>
                    </a:p>
                  </a:txBody>
                  <a:tcPr marL="99060" marR="99060" marT="49530" marB="4953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6"/>
                  </a:ext>
                </a:extLst>
              </a:tr>
              <a:tr h="681326">
                <a:tc>
                  <a:txBody>
                    <a:bodyPr/>
                    <a:lstStyle/>
                    <a:p>
                      <a:endParaRPr kumimoji="1" lang="ja-JP" altLang="en-US" sz="1050" dirty="0">
                        <a:solidFill>
                          <a:schemeClr val="tx1"/>
                        </a:solidFill>
                      </a:endParaRPr>
                    </a:p>
                  </a:txBody>
                  <a:tcPr marL="99060" marR="99060" marT="49530" marB="49530">
                    <a:lnL w="635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72000">
                        <a:lnSpc>
                          <a:spcPts val="1500"/>
                        </a:lnSpc>
                      </a:pPr>
                      <a:r>
                        <a:rPr lang="ja-JP" altLang="en-US" sz="1050" b="1" dirty="0" smtClean="0">
                          <a:solidFill>
                            <a:schemeClr val="tx1"/>
                          </a:solidFill>
                          <a:effectLst/>
                          <a:latin typeface="Meiryo UI" panose="020B0604030504040204" pitchFamily="50" charset="-128"/>
                          <a:ea typeface="Meiryo UI" panose="020B0604030504040204" pitchFamily="50" charset="-128"/>
                        </a:rPr>
                        <a:t>ペンや指で押さえて使えるコミュニケーションシート</a:t>
                      </a:r>
                    </a:p>
                    <a:p>
                      <a:pPr marL="72000">
                        <a:lnSpc>
                          <a:spcPts val="1500"/>
                        </a:lnSpc>
                      </a:pPr>
                      <a:r>
                        <a:rPr lang="ja-JP" altLang="en-US" sz="1050" dirty="0" smtClean="0">
                          <a:solidFill>
                            <a:schemeClr val="tx1"/>
                          </a:solidFill>
                          <a:effectLst/>
                          <a:latin typeface="Meiryo UI" panose="020B0604030504040204" pitchFamily="50" charset="-128"/>
                          <a:ea typeface="Meiryo UI" panose="020B0604030504040204" pitchFamily="50" charset="-128"/>
                        </a:rPr>
                        <a:t>特に意思疎通が難しい場面での表現や情報をまとめました。</a:t>
                      </a:r>
                      <a:br>
                        <a:rPr lang="ja-JP" altLang="en-US" sz="1050" dirty="0" smtClean="0">
                          <a:solidFill>
                            <a:schemeClr val="tx1"/>
                          </a:solidFill>
                          <a:effectLst/>
                          <a:latin typeface="Meiryo UI" panose="020B0604030504040204" pitchFamily="50" charset="-128"/>
                          <a:ea typeface="Meiryo UI" panose="020B0604030504040204" pitchFamily="50" charset="-128"/>
                        </a:rPr>
                      </a:br>
                      <a:r>
                        <a:rPr lang="ja-JP" altLang="en-US" sz="1050" dirty="0" smtClean="0">
                          <a:solidFill>
                            <a:schemeClr val="tx1"/>
                          </a:solidFill>
                          <a:effectLst/>
                          <a:latin typeface="Meiryo UI" panose="020B0604030504040204" pitchFamily="50" charset="-128"/>
                          <a:ea typeface="Meiryo UI" panose="020B0604030504040204" pitchFamily="50" charset="-128"/>
                        </a:rPr>
                        <a:t>英語を含む</a:t>
                      </a:r>
                      <a:r>
                        <a:rPr lang="en-US" altLang="ja-JP" sz="1050" dirty="0" smtClean="0">
                          <a:solidFill>
                            <a:schemeClr val="tx1"/>
                          </a:solidFill>
                          <a:effectLst/>
                          <a:latin typeface="Meiryo UI" panose="020B0604030504040204" pitchFamily="50" charset="-128"/>
                          <a:ea typeface="Meiryo UI" panose="020B0604030504040204" pitchFamily="50" charset="-128"/>
                        </a:rPr>
                        <a:t>3</a:t>
                      </a:r>
                      <a:r>
                        <a:rPr lang="ja-JP" altLang="en-US" sz="1050" dirty="0" smtClean="0">
                          <a:solidFill>
                            <a:schemeClr val="tx1"/>
                          </a:solidFill>
                          <a:effectLst/>
                          <a:latin typeface="Meiryo UI" panose="020B0604030504040204" pitchFamily="50" charset="-128"/>
                          <a:ea typeface="Meiryo UI" panose="020B0604030504040204" pitchFamily="50" charset="-128"/>
                        </a:rPr>
                        <a:t>言語（英語・中国語（簡体字）・韓国語）に対応！</a:t>
                      </a:r>
                      <a:endParaRPr lang="en-US" altLang="ja-JP" sz="1050" dirty="0" smtClean="0">
                        <a:solidFill>
                          <a:schemeClr val="tx1"/>
                        </a:solidFill>
                        <a:effectLst/>
                        <a:latin typeface="Meiryo UI" panose="020B0604030504040204" pitchFamily="50" charset="-128"/>
                        <a:ea typeface="Meiryo UI" panose="020B0604030504040204" pitchFamily="50" charset="-128"/>
                      </a:endParaRPr>
                    </a:p>
                    <a:p>
                      <a:pPr marL="72000">
                        <a:lnSpc>
                          <a:spcPts val="1500"/>
                        </a:lnSpc>
                      </a:pPr>
                      <a:endParaRPr kumimoji="1" lang="ja-JP" altLang="en-US" sz="1050" dirty="0">
                        <a:solidFill>
                          <a:schemeClr val="tx1"/>
                        </a:solidFill>
                      </a:endParaRPr>
                    </a:p>
                  </a:txBody>
                  <a:tcPr marL="99060" marR="99060" marT="49530" marB="49530">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pic>
        <p:nvPicPr>
          <p:cNvPr id="11" name="図 10"/>
          <p:cNvPicPr>
            <a:picLocks noChangeAspect="1"/>
          </p:cNvPicPr>
          <p:nvPr/>
        </p:nvPicPr>
        <p:blipFill>
          <a:blip r:embed="rId2"/>
          <a:stretch>
            <a:fillRect/>
          </a:stretch>
        </p:blipFill>
        <p:spPr>
          <a:xfrm>
            <a:off x="566841" y="5517343"/>
            <a:ext cx="507873" cy="729834"/>
          </a:xfrm>
          <a:prstGeom prst="rect">
            <a:avLst/>
          </a:prstGeom>
          <a:noFill/>
        </p:spPr>
      </p:pic>
      <p:pic>
        <p:nvPicPr>
          <p:cNvPr id="12" name="図 11"/>
          <p:cNvPicPr>
            <a:picLocks noChangeAspect="1"/>
          </p:cNvPicPr>
          <p:nvPr/>
        </p:nvPicPr>
        <p:blipFill>
          <a:blip r:embed="rId3"/>
          <a:stretch>
            <a:fillRect/>
          </a:stretch>
        </p:blipFill>
        <p:spPr>
          <a:xfrm>
            <a:off x="566840" y="6666513"/>
            <a:ext cx="514878" cy="728457"/>
          </a:xfrm>
          <a:prstGeom prst="rect">
            <a:avLst/>
          </a:prstGeom>
          <a:noFill/>
        </p:spPr>
      </p:pic>
      <p:pic>
        <p:nvPicPr>
          <p:cNvPr id="13" name="図 12"/>
          <p:cNvPicPr>
            <a:picLocks noChangeAspect="1"/>
          </p:cNvPicPr>
          <p:nvPr/>
        </p:nvPicPr>
        <p:blipFill>
          <a:blip r:embed="rId4"/>
          <a:stretch>
            <a:fillRect/>
          </a:stretch>
        </p:blipFill>
        <p:spPr>
          <a:xfrm>
            <a:off x="566840" y="7812020"/>
            <a:ext cx="502464" cy="725361"/>
          </a:xfrm>
          <a:prstGeom prst="rect">
            <a:avLst/>
          </a:prstGeom>
          <a:noFill/>
        </p:spPr>
      </p:pic>
      <p:pic>
        <p:nvPicPr>
          <p:cNvPr id="14" name="図 13"/>
          <p:cNvPicPr>
            <a:picLocks noChangeAspect="1"/>
          </p:cNvPicPr>
          <p:nvPr/>
        </p:nvPicPr>
        <p:blipFill>
          <a:blip r:embed="rId5"/>
          <a:stretch>
            <a:fillRect/>
          </a:stretch>
        </p:blipFill>
        <p:spPr>
          <a:xfrm>
            <a:off x="566841" y="8891841"/>
            <a:ext cx="534369" cy="756034"/>
          </a:xfrm>
          <a:prstGeom prst="rect">
            <a:avLst/>
          </a:prstGeom>
          <a:noFill/>
        </p:spPr>
      </p:pic>
      <p:sp>
        <p:nvSpPr>
          <p:cNvPr id="3" name="角丸四角形 2"/>
          <p:cNvSpPr/>
          <p:nvPr/>
        </p:nvSpPr>
        <p:spPr>
          <a:xfrm>
            <a:off x="3984172" y="540630"/>
            <a:ext cx="2625635" cy="3570043"/>
          </a:xfrm>
          <a:prstGeom prst="roundRect">
            <a:avLst>
              <a:gd name="adj" fmla="val 9395"/>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1000" dirty="0">
                <a:solidFill>
                  <a:prstClr val="black"/>
                </a:solidFill>
                <a:latin typeface="Meiryo UI" panose="020B0604030504040204" pitchFamily="50" charset="-128"/>
                <a:ea typeface="Meiryo UI" panose="020B0604030504040204" pitchFamily="50" charset="-128"/>
              </a:rPr>
              <a:t>研修前に</a:t>
            </a:r>
            <a:r>
              <a:rPr lang="ja-JP" altLang="en-US" sz="14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インストール</a:t>
            </a:r>
            <a:r>
              <a:rPr lang="ja-JP" altLang="en-US" sz="1050" dirty="0">
                <a:solidFill>
                  <a:prstClr val="black"/>
                </a:solidFill>
                <a:latin typeface="Meiryo UI" panose="020B0604030504040204" pitchFamily="50" charset="-128"/>
                <a:ea typeface="Meiryo UI" panose="020B0604030504040204" pitchFamily="50" charset="-128"/>
              </a:rPr>
              <a:t>を</a:t>
            </a:r>
            <a:endParaRPr lang="en-US" altLang="ja-JP" sz="1050" dirty="0">
              <a:solidFill>
                <a:prstClr val="black"/>
              </a:solidFill>
              <a:latin typeface="Meiryo UI" panose="020B0604030504040204" pitchFamily="50" charset="-128"/>
              <a:ea typeface="Meiryo UI" panose="020B0604030504040204" pitchFamily="50" charset="-128"/>
            </a:endParaRPr>
          </a:p>
          <a:p>
            <a:r>
              <a:rPr lang="ja-JP" altLang="en-US" sz="1050" u="sng" dirty="0">
                <a:solidFill>
                  <a:prstClr val="black"/>
                </a:solidFill>
                <a:latin typeface="Meiryo UI" panose="020B0604030504040204" pitchFamily="50" charset="-128"/>
                <a:ea typeface="Meiryo UI" panose="020B0604030504040204" pitchFamily="50" charset="-128"/>
              </a:rPr>
              <a:t>必ず</a:t>
            </a:r>
            <a:r>
              <a:rPr lang="ja-JP" altLang="en-US" sz="1050" dirty="0">
                <a:solidFill>
                  <a:prstClr val="black"/>
                </a:solidFill>
                <a:latin typeface="Meiryo UI" panose="020B0604030504040204" pitchFamily="50" charset="-128"/>
                <a:ea typeface="Meiryo UI" panose="020B0604030504040204" pitchFamily="50" charset="-128"/>
              </a:rPr>
              <a:t>お願いします。</a:t>
            </a:r>
            <a:endParaRPr lang="en-US" altLang="ja-JP" sz="1050" dirty="0">
              <a:solidFill>
                <a:prstClr val="black"/>
              </a:solidFill>
              <a:latin typeface="Meiryo UI" panose="020B0604030504040204" pitchFamily="50" charset="-128"/>
              <a:ea typeface="Meiryo UI" panose="020B0604030504040204" pitchFamily="50" charset="-128"/>
            </a:endParaRPr>
          </a:p>
          <a:p>
            <a:endParaRPr lang="en-US" altLang="ja-JP" sz="1050" dirty="0">
              <a:solidFill>
                <a:prstClr val="black"/>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　　　アプリのアイコンはこちら⇒</a:t>
            </a:r>
            <a:endParaRPr lang="en-US" altLang="ja-JP" sz="1050" dirty="0">
              <a:solidFill>
                <a:prstClr val="black"/>
              </a:solidFill>
              <a:latin typeface="Meiryo UI" panose="020B0604030504040204" pitchFamily="50" charset="-128"/>
              <a:ea typeface="Meiryo UI" panose="020B0604030504040204" pitchFamily="50" charset="-128"/>
            </a:endParaRPr>
          </a:p>
          <a:p>
            <a:endParaRPr lang="en-US" altLang="ja-JP" sz="1050" dirty="0">
              <a:solidFill>
                <a:prstClr val="black"/>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研修で「スマートフォン等を</a:t>
            </a:r>
            <a:endParaRPr lang="en-US" altLang="ja-JP" sz="1050" dirty="0">
              <a:solidFill>
                <a:prstClr val="black"/>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活用した多言語翻訳ツールの使い方」で</a:t>
            </a:r>
            <a:endParaRPr lang="en-US" altLang="ja-JP" sz="1050" dirty="0">
              <a:solidFill>
                <a:prstClr val="black"/>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利用をします。アプリ「</a:t>
            </a:r>
            <a:r>
              <a:rPr lang="en-US" altLang="ja-JP" sz="105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Voice </a:t>
            </a:r>
            <a:r>
              <a:rPr lang="en-US" altLang="ja-JP" sz="1050" b="1" dirty="0" err="1">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Tra</a:t>
            </a:r>
            <a:r>
              <a:rPr lang="ja-JP" altLang="en-US" sz="1050" dirty="0">
                <a:solidFill>
                  <a:prstClr val="black"/>
                </a:solidFill>
                <a:latin typeface="Meiryo UI" panose="020B0604030504040204" pitchFamily="50" charset="-128"/>
                <a:ea typeface="Meiryo UI" panose="020B0604030504040204" pitchFamily="50" charset="-128"/>
              </a:rPr>
              <a:t>」を</a:t>
            </a:r>
            <a:endParaRPr lang="en-US" altLang="ja-JP" sz="1050" dirty="0">
              <a:solidFill>
                <a:prstClr val="black"/>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ご自身のスマートフォンやタブレットに</a:t>
            </a:r>
            <a:endParaRPr lang="en-US" altLang="ja-JP" sz="1050" dirty="0">
              <a:solidFill>
                <a:prstClr val="black"/>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インストールをお願いします。</a:t>
            </a:r>
            <a:endParaRPr lang="en-US" altLang="ja-JP" sz="1050" dirty="0">
              <a:solidFill>
                <a:prstClr val="black"/>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●インストール方法</a:t>
            </a:r>
            <a:endParaRPr lang="en-US" altLang="ja-JP" sz="1050" dirty="0">
              <a:solidFill>
                <a:prstClr val="black"/>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a:t>
            </a:r>
            <a:r>
              <a:rPr lang="en-US" altLang="ja-JP" sz="1050" dirty="0" err="1">
                <a:solidFill>
                  <a:prstClr val="black"/>
                </a:solidFill>
                <a:latin typeface="Meiryo UI" panose="020B0604030504040204" pitchFamily="50" charset="-128"/>
                <a:ea typeface="Meiryo UI" panose="020B0604030504040204" pitchFamily="50" charset="-128"/>
              </a:rPr>
              <a:t>VoiceTra</a:t>
            </a:r>
            <a:r>
              <a:rPr lang="ja-JP" altLang="en-US" sz="1050" dirty="0">
                <a:solidFill>
                  <a:prstClr val="black"/>
                </a:solidFill>
                <a:latin typeface="Meiryo UI" panose="020B0604030504040204" pitchFamily="50" charset="-128"/>
                <a:ea typeface="Meiryo UI" panose="020B0604030504040204" pitchFamily="50" charset="-128"/>
              </a:rPr>
              <a:t>＜ボイストラ＞」の</a:t>
            </a:r>
            <a:r>
              <a:rPr lang="en-US" altLang="ja-JP" sz="1050" dirty="0">
                <a:solidFill>
                  <a:prstClr val="black"/>
                </a:solidFill>
                <a:latin typeface="Meiryo UI" panose="020B0604030504040204" pitchFamily="50" charset="-128"/>
                <a:ea typeface="Meiryo UI" panose="020B0604030504040204" pitchFamily="50" charset="-128"/>
              </a:rPr>
              <a:t>HP</a:t>
            </a:r>
            <a:r>
              <a:rPr lang="ja-JP" altLang="en-US" sz="1050" dirty="0">
                <a:solidFill>
                  <a:prstClr val="black"/>
                </a:solidFill>
                <a:latin typeface="Meiryo UI" panose="020B0604030504040204" pitchFamily="50" charset="-128"/>
                <a:ea typeface="Meiryo UI" panose="020B0604030504040204" pitchFamily="50" charset="-128"/>
              </a:rPr>
              <a:t>にアクセス</a:t>
            </a:r>
            <a:endParaRPr lang="en-US" altLang="ja-JP" sz="1050" dirty="0">
              <a:solidFill>
                <a:prstClr val="black"/>
              </a:solidFill>
              <a:latin typeface="Meiryo UI" panose="020B0604030504040204" pitchFamily="50" charset="-128"/>
              <a:ea typeface="Meiryo UI" panose="020B0604030504040204" pitchFamily="50" charset="-128"/>
            </a:endParaRPr>
          </a:p>
          <a:p>
            <a:endParaRPr lang="en-US" altLang="ja-JP" sz="1050" dirty="0">
              <a:solidFill>
                <a:prstClr val="black"/>
              </a:solidFill>
              <a:latin typeface="Meiryo UI" panose="020B0604030504040204" pitchFamily="50" charset="-128"/>
              <a:ea typeface="Meiryo UI" panose="020B0604030504040204" pitchFamily="50" charset="-128"/>
            </a:endParaRPr>
          </a:p>
          <a:p>
            <a:endParaRPr lang="en-US" altLang="ja-JP" sz="1050" dirty="0">
              <a:solidFill>
                <a:prstClr val="black"/>
              </a:solidFill>
              <a:latin typeface="Meiryo UI" panose="020B0604030504040204" pitchFamily="50" charset="-128"/>
              <a:ea typeface="Meiryo UI" panose="020B0604030504040204" pitchFamily="50" charset="-128"/>
            </a:endParaRPr>
          </a:p>
          <a:p>
            <a:endParaRPr lang="en-US" altLang="ja-JP" sz="1050" dirty="0">
              <a:solidFill>
                <a:prstClr val="black"/>
              </a:solidFill>
              <a:latin typeface="Meiryo UI" panose="020B0604030504040204" pitchFamily="50" charset="-128"/>
              <a:ea typeface="Meiryo UI" panose="020B0604030504040204" pitchFamily="50" charset="-128"/>
            </a:endParaRPr>
          </a:p>
          <a:p>
            <a:endParaRPr lang="en-US" altLang="ja-JP" sz="1050" dirty="0">
              <a:solidFill>
                <a:prstClr val="black"/>
              </a:solidFill>
              <a:latin typeface="Meiryo UI" panose="020B0604030504040204" pitchFamily="50" charset="-128"/>
              <a:ea typeface="Meiryo UI" panose="020B0604030504040204" pitchFamily="50" charset="-128"/>
            </a:endParaRPr>
          </a:p>
          <a:p>
            <a:endParaRPr lang="en-US" altLang="ja-JP" sz="1050" dirty="0">
              <a:solidFill>
                <a:prstClr val="black"/>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ご自身の端末</a:t>
            </a:r>
            <a:r>
              <a:rPr lang="en-US" altLang="ja-JP" sz="1050" dirty="0">
                <a:solidFill>
                  <a:prstClr val="black"/>
                </a:solidFill>
                <a:latin typeface="Meiryo UI" panose="020B0604030504040204" pitchFamily="50" charset="-128"/>
                <a:ea typeface="Meiryo UI" panose="020B0604030504040204" pitchFamily="50" charset="-128"/>
              </a:rPr>
              <a:t>(2</a:t>
            </a:r>
            <a:r>
              <a:rPr lang="ja-JP" altLang="en-US" sz="1050" dirty="0">
                <a:solidFill>
                  <a:prstClr val="black"/>
                </a:solidFill>
                <a:latin typeface="Meiryo UI" panose="020B0604030504040204" pitchFamily="50" charset="-128"/>
                <a:ea typeface="Meiryo UI" panose="020B0604030504040204" pitchFamily="50" charset="-128"/>
              </a:rPr>
              <a:t>種類</a:t>
            </a:r>
            <a:r>
              <a:rPr lang="en-US" altLang="ja-JP" sz="1050" dirty="0">
                <a:solidFill>
                  <a:prstClr val="black"/>
                </a:solidFill>
                <a:latin typeface="Meiryo UI" panose="020B0604030504040204" pitchFamily="50" charset="-128"/>
                <a:ea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rPr>
              <a:t>に合わせて、</a:t>
            </a:r>
            <a:endParaRPr lang="en-US" altLang="ja-JP" sz="1050" dirty="0">
              <a:solidFill>
                <a:prstClr val="black"/>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ダウンロードとインストールをお願いします。</a:t>
            </a:r>
            <a:endParaRPr lang="en-US" altLang="ja-JP" sz="1050" dirty="0">
              <a:solidFill>
                <a:prstClr val="black"/>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　</a:t>
            </a:r>
            <a:r>
              <a:rPr lang="en-US" altLang="ja-JP" sz="1050" dirty="0">
                <a:solidFill>
                  <a:prstClr val="black"/>
                </a:solidFill>
                <a:latin typeface="Meiryo UI" panose="020B0604030504040204" pitchFamily="50" charset="-128"/>
                <a:ea typeface="Meiryo UI" panose="020B0604030504040204" pitchFamily="50" charset="-128"/>
              </a:rPr>
              <a:t>1</a:t>
            </a:r>
            <a:r>
              <a:rPr lang="ja-JP" altLang="en-US" sz="1050" dirty="0">
                <a:solidFill>
                  <a:prstClr val="black"/>
                </a:solidFill>
                <a:latin typeface="Meiryo UI" panose="020B0604030504040204" pitchFamily="50" charset="-128"/>
                <a:ea typeface="Meiryo UI" panose="020B0604030504040204" pitchFamily="50" charset="-128"/>
              </a:rPr>
              <a:t>）</a:t>
            </a:r>
            <a:r>
              <a:rPr lang="en-US" altLang="ja-JP" sz="1050" dirty="0">
                <a:solidFill>
                  <a:prstClr val="black"/>
                </a:solidFill>
                <a:latin typeface="Meiryo UI" panose="020B0604030504040204" pitchFamily="50" charset="-128"/>
                <a:ea typeface="Meiryo UI" panose="020B0604030504040204" pitchFamily="50" charset="-128"/>
              </a:rPr>
              <a:t>App</a:t>
            </a:r>
            <a:r>
              <a:rPr lang="ja-JP" altLang="en-US" sz="1050" dirty="0">
                <a:solidFill>
                  <a:prstClr val="black"/>
                </a:solidFill>
                <a:latin typeface="Meiryo UI" panose="020B0604030504040204" pitchFamily="50" charset="-128"/>
                <a:ea typeface="Meiryo UI" panose="020B0604030504040204" pitchFamily="50" charset="-128"/>
              </a:rPr>
              <a:t> </a:t>
            </a:r>
            <a:r>
              <a:rPr lang="en-US" altLang="ja-JP" sz="1050" dirty="0">
                <a:solidFill>
                  <a:prstClr val="black"/>
                </a:solidFill>
                <a:latin typeface="Meiryo UI" panose="020B0604030504040204" pitchFamily="50" charset="-128"/>
                <a:ea typeface="Meiryo UI" panose="020B0604030504040204" pitchFamily="50" charset="-128"/>
              </a:rPr>
              <a:t>Store</a:t>
            </a:r>
            <a:r>
              <a:rPr lang="ja-JP" altLang="en-US" sz="1050" dirty="0">
                <a:solidFill>
                  <a:prstClr val="black"/>
                </a:solidFill>
                <a:latin typeface="Meiryo UI" panose="020B0604030504040204" pitchFamily="50" charset="-128"/>
                <a:ea typeface="Meiryo UI" panose="020B0604030504040204" pitchFamily="50" charset="-128"/>
              </a:rPr>
              <a:t>（</a:t>
            </a:r>
            <a:r>
              <a:rPr lang="en-US" altLang="ja-JP" sz="1050" dirty="0">
                <a:solidFill>
                  <a:prstClr val="black"/>
                </a:solidFill>
                <a:latin typeface="Meiryo UI" panose="020B0604030504040204" pitchFamily="50" charset="-128"/>
                <a:ea typeface="Meiryo UI" panose="020B0604030504040204" pitchFamily="50" charset="-128"/>
              </a:rPr>
              <a:t>iPhone</a:t>
            </a:r>
            <a:r>
              <a:rPr lang="ja-JP" altLang="en-US" sz="1050" dirty="0">
                <a:solidFill>
                  <a:prstClr val="black"/>
                </a:solidFill>
                <a:latin typeface="Meiryo UI" panose="020B0604030504040204" pitchFamily="50" charset="-128"/>
                <a:ea typeface="Meiryo UI" panose="020B0604030504040204" pitchFamily="50" charset="-128"/>
              </a:rPr>
              <a:t>）</a:t>
            </a:r>
            <a:endParaRPr lang="en-US" altLang="ja-JP" sz="1050" dirty="0">
              <a:solidFill>
                <a:prstClr val="black"/>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　</a:t>
            </a:r>
            <a:r>
              <a:rPr lang="en-US" altLang="ja-JP" sz="1050" dirty="0">
                <a:solidFill>
                  <a:prstClr val="black"/>
                </a:solidFill>
                <a:latin typeface="Meiryo UI" panose="020B0604030504040204" pitchFamily="50" charset="-128"/>
                <a:ea typeface="Meiryo UI" panose="020B0604030504040204" pitchFamily="50" charset="-128"/>
              </a:rPr>
              <a:t>2</a:t>
            </a:r>
            <a:r>
              <a:rPr lang="ja-JP" altLang="en-US" sz="1050" dirty="0">
                <a:solidFill>
                  <a:prstClr val="black"/>
                </a:solidFill>
                <a:latin typeface="Meiryo UI" panose="020B0604030504040204" pitchFamily="50" charset="-128"/>
                <a:ea typeface="Meiryo UI" panose="020B0604030504040204" pitchFamily="50" charset="-128"/>
              </a:rPr>
              <a:t>）</a:t>
            </a:r>
            <a:r>
              <a:rPr lang="en-US" altLang="ja-JP" sz="1050" dirty="0">
                <a:solidFill>
                  <a:prstClr val="black"/>
                </a:solidFill>
                <a:latin typeface="Meiryo UI" panose="020B0604030504040204" pitchFamily="50" charset="-128"/>
                <a:ea typeface="Meiryo UI" panose="020B0604030504040204" pitchFamily="50" charset="-128"/>
              </a:rPr>
              <a:t>Google Play</a:t>
            </a:r>
            <a:r>
              <a:rPr lang="ja-JP" altLang="en-US" sz="1050" dirty="0">
                <a:solidFill>
                  <a:prstClr val="black"/>
                </a:solidFill>
                <a:latin typeface="Meiryo UI" panose="020B0604030504040204" pitchFamily="50" charset="-128"/>
                <a:ea typeface="Meiryo UI" panose="020B0604030504040204" pitchFamily="50" charset="-128"/>
              </a:rPr>
              <a:t>（</a:t>
            </a:r>
            <a:r>
              <a:rPr lang="en-US" altLang="ja-JP" sz="1050" dirty="0">
                <a:solidFill>
                  <a:prstClr val="black"/>
                </a:solidFill>
                <a:latin typeface="Meiryo UI" panose="020B0604030504040204" pitchFamily="50" charset="-128"/>
                <a:ea typeface="Meiryo UI" panose="020B0604030504040204" pitchFamily="50" charset="-128"/>
              </a:rPr>
              <a:t>Android</a:t>
            </a:r>
            <a:r>
              <a:rPr lang="ja-JP" altLang="en-US" sz="1050" dirty="0">
                <a:solidFill>
                  <a:prstClr val="black"/>
                </a:solidFill>
                <a:latin typeface="Meiryo UI" panose="020B0604030504040204" pitchFamily="50" charset="-128"/>
                <a:ea typeface="Meiryo UI" panose="020B0604030504040204" pitchFamily="50" charset="-128"/>
              </a:rPr>
              <a:t>）</a:t>
            </a:r>
            <a:endParaRPr lang="en-US" altLang="ja-JP" sz="1050" dirty="0">
              <a:solidFill>
                <a:prstClr val="black"/>
              </a:solidFill>
              <a:latin typeface="Meiryo UI" panose="020B0604030504040204" pitchFamily="50" charset="-128"/>
              <a:ea typeface="Meiryo UI" panose="020B0604030504040204" pitchFamily="50" charset="-128"/>
            </a:endParaRPr>
          </a:p>
          <a:p>
            <a:endParaRPr lang="en-US" altLang="ja-JP" sz="1050" dirty="0">
              <a:solidFill>
                <a:prstClr val="black"/>
              </a:solidFill>
              <a:latin typeface="Meiryo UI" panose="020B0604030504040204" pitchFamily="50" charset="-128"/>
              <a:ea typeface="Meiryo UI" panose="020B0604030504040204" pitchFamily="50" charset="-128"/>
            </a:endParaRPr>
          </a:p>
        </p:txBody>
      </p:sp>
      <p:sp>
        <p:nvSpPr>
          <p:cNvPr id="4" name="フローチャート: 端子 3"/>
          <p:cNvSpPr/>
          <p:nvPr/>
        </p:nvSpPr>
        <p:spPr>
          <a:xfrm>
            <a:off x="4296228" y="202076"/>
            <a:ext cx="1998618" cy="43865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dirty="0">
                <a:solidFill>
                  <a:prstClr val="white"/>
                </a:solidFill>
                <a:latin typeface="Meiryo UI" panose="020B0604030504040204" pitchFamily="50" charset="-128"/>
                <a:ea typeface="Meiryo UI" panose="020B0604030504040204" pitchFamily="50" charset="-128"/>
              </a:rPr>
              <a:t>研修参加者様へ</a:t>
            </a:r>
            <a:endParaRPr lang="en-US" altLang="ja-JP" sz="1400" b="1" dirty="0">
              <a:solidFill>
                <a:prstClr val="white"/>
              </a:solidFill>
              <a:latin typeface="Meiryo UI" panose="020B0604030504040204" pitchFamily="50" charset="-128"/>
              <a:ea typeface="Meiryo UI" panose="020B0604030504040204" pitchFamily="50" charset="-128"/>
            </a:endParaRPr>
          </a:p>
          <a:p>
            <a:pPr algn="ctr"/>
            <a:r>
              <a:rPr lang="ja-JP" altLang="en-US" sz="1400" b="1" dirty="0">
                <a:solidFill>
                  <a:prstClr val="white"/>
                </a:solidFill>
                <a:latin typeface="Meiryo UI" panose="020B0604030504040204" pitchFamily="50" charset="-128"/>
                <a:ea typeface="Meiryo UI" panose="020B0604030504040204" pitchFamily="50" charset="-128"/>
              </a:rPr>
              <a:t>事前準備のお願い</a:t>
            </a:r>
          </a:p>
        </p:txBody>
      </p:sp>
      <p:pic>
        <p:nvPicPr>
          <p:cNvPr id="16" name="図 15"/>
          <p:cNvPicPr>
            <a:picLocks noChangeAspect="1"/>
          </p:cNvPicPr>
          <p:nvPr/>
        </p:nvPicPr>
        <p:blipFill>
          <a:blip r:embed="rId6"/>
          <a:stretch>
            <a:fillRect/>
          </a:stretch>
        </p:blipFill>
        <p:spPr>
          <a:xfrm>
            <a:off x="4889643" y="2651492"/>
            <a:ext cx="707284" cy="742172"/>
          </a:xfrm>
          <a:prstGeom prst="rect">
            <a:avLst/>
          </a:prstGeom>
        </p:spPr>
      </p:pic>
      <p:pic>
        <p:nvPicPr>
          <p:cNvPr id="18" name="図 17"/>
          <p:cNvPicPr>
            <a:picLocks noChangeAspect="1"/>
          </p:cNvPicPr>
          <p:nvPr/>
        </p:nvPicPr>
        <p:blipFill rotWithShape="1">
          <a:blip r:embed="rId7"/>
          <a:srcRect l="10476" t="26627" r="70667" b="50754"/>
          <a:stretch/>
        </p:blipFill>
        <p:spPr>
          <a:xfrm>
            <a:off x="5737612" y="709743"/>
            <a:ext cx="751725" cy="721352"/>
          </a:xfrm>
          <a:prstGeom prst="rect">
            <a:avLst/>
          </a:prstGeom>
        </p:spPr>
      </p:pic>
    </p:spTree>
    <p:extLst>
      <p:ext uri="{BB962C8B-B14F-4D97-AF65-F5344CB8AC3E}">
        <p14:creationId xmlns:p14="http://schemas.microsoft.com/office/powerpoint/2010/main" val="3207298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1126</TotalTime>
  <Words>769</Words>
  <Application>Microsoft Office PowerPoint</Application>
  <PresentationFormat>ユーザー設定</PresentationFormat>
  <Paragraphs>142</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2</vt:i4>
      </vt:variant>
    </vt:vector>
  </HeadingPairs>
  <TitlesOfParts>
    <vt:vector size="10" baseType="lpstr">
      <vt:lpstr>Meiryo UI</vt:lpstr>
      <vt:lpstr>ＭＳ Ｐゴシック</vt:lpstr>
      <vt:lpstr>Arial</vt:lpstr>
      <vt:lpstr>Calibri</vt:lpstr>
      <vt:lpstr>Calibri Light</vt:lpstr>
      <vt:lpstr>Wingdings</vt:lpstr>
      <vt:lpstr>1_Office テーマ</vt:lpstr>
      <vt:lpstr>2_Office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knt</dc:creator>
  <cp:lastModifiedBy>tsc075</cp:lastModifiedBy>
  <cp:revision>85</cp:revision>
  <cp:lastPrinted>2020-12-22T10:20:27Z</cp:lastPrinted>
  <dcterms:created xsi:type="dcterms:W3CDTF">2020-12-03T18:30:30Z</dcterms:created>
  <dcterms:modified xsi:type="dcterms:W3CDTF">2022-06-09T01:56:31Z</dcterms:modified>
</cp:coreProperties>
</file>