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2" r:id="rId2"/>
    <p:sldId id="263"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8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392E75A-2467-4E1F-9B6C-7948DD28DBA4}" type="datetimeFigureOut">
              <a:rPr kumimoji="1" lang="ja-JP" altLang="en-US" smtClean="0"/>
              <a:t>2022/6/9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7C69387-8489-4697-9EF4-DF934F26E8B1}" type="slidenum">
              <a:rPr kumimoji="1" lang="ja-JP" altLang="en-US" smtClean="0"/>
              <a:t>‹#›</a:t>
            </a:fld>
            <a:endParaRPr kumimoji="1" lang="ja-JP" altLang="en-US"/>
          </a:p>
        </p:txBody>
      </p:sp>
    </p:spTree>
    <p:extLst>
      <p:ext uri="{BB962C8B-B14F-4D97-AF65-F5344CB8AC3E}">
        <p14:creationId xmlns:p14="http://schemas.microsoft.com/office/powerpoint/2010/main" val="3887120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A4B0170-B08D-46B2-89F7-6B9B3E3130C6}"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76913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7B5F1F-52FD-4AD3-9DD6-D0A1E6B8FFF1}"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232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9E8934-425B-42C6-B662-7A16A3E9D634}"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256119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14FA8D-3E9A-4A1B-8E68-79A8E1BEE4EF}"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427729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769FD3F-C458-4954-84AB-FB0605746150}"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373029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46FE2D-4FE0-4F31-8C82-FDCB4B96E15E}"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40243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F7377C-A3DE-4945-ADB0-2B0E05863D2C}" type="datetime1">
              <a:rPr kumimoji="1" lang="ja-JP" altLang="en-US" smtClean="0"/>
              <a:t>2022/6/9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52096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E62D55-C0B1-4BA2-9AC5-D1F1F679E173}" type="datetime1">
              <a:rPr kumimoji="1" lang="ja-JP" altLang="en-US" smtClean="0"/>
              <a:t>2022/6/9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80680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0E175-DD0F-461B-B2D5-A5700E9A7034}" type="datetime1">
              <a:rPr kumimoji="1" lang="ja-JP" altLang="en-US" smtClean="0"/>
              <a:t>2022/6/9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235052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772787-6062-4A4B-9867-16A5F060F1E3}"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90501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E8A6DB-8314-4C89-90F5-815467DA1D5D}"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327394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4C882A-6562-42E5-A243-2ED90A8F5173}" type="datetime1">
              <a:rPr kumimoji="1" lang="ja-JP" altLang="en-US" smtClean="0"/>
              <a:t>2022/6/9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0A180AD-A5C7-454F-B5E4-924A553ED44A}" type="slidenum">
              <a:rPr lang="ja-JP" altLang="en-US" smtClean="0"/>
              <a:pPr/>
              <a:t>‹#›</a:t>
            </a:fld>
            <a:endParaRPr lang="ja-JP" altLang="en-US"/>
          </a:p>
        </p:txBody>
      </p:sp>
    </p:spTree>
    <p:extLst>
      <p:ext uri="{BB962C8B-B14F-4D97-AF65-F5344CB8AC3E}">
        <p14:creationId xmlns:p14="http://schemas.microsoft.com/office/powerpoint/2010/main" val="10033291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10427" y="3384064"/>
            <a:ext cx="6551618" cy="48272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solidFill>
                <a:prstClr val="white"/>
              </a:solidFill>
            </a:endParaRPr>
          </a:p>
        </p:txBody>
      </p:sp>
      <p:sp>
        <p:nvSpPr>
          <p:cNvPr id="5" name="テキスト ボックス 4"/>
          <p:cNvSpPr txBox="1"/>
          <p:nvPr/>
        </p:nvSpPr>
        <p:spPr>
          <a:xfrm>
            <a:off x="-161925" y="166054"/>
            <a:ext cx="7181850" cy="625684"/>
          </a:xfrm>
          <a:prstGeom prst="rect">
            <a:avLst/>
          </a:prstGeom>
          <a:noFill/>
        </p:spPr>
        <p:txBody>
          <a:bodyPr wrap="square" rtlCol="0">
            <a:spAutoFit/>
          </a:bodyPr>
          <a:lstStyle/>
          <a:p>
            <a:pPr algn="ctr"/>
            <a:r>
              <a:rPr lang="ja-JP" altLang="en-US" sz="1733" b="1" dirty="0">
                <a:solidFill>
                  <a:srgbClr val="0070C0"/>
                </a:solidFill>
                <a:latin typeface="Meiryo UI" panose="020B0604030504040204" pitchFamily="50" charset="-128"/>
                <a:ea typeface="Meiryo UI" panose="020B0604030504040204" pitchFamily="50" charset="-128"/>
              </a:rPr>
              <a:t>「地域の観光人材のインバウンド対応能力強化研修」</a:t>
            </a:r>
            <a:endParaRPr lang="en-US" altLang="ja-JP" sz="1733" b="1" dirty="0">
              <a:solidFill>
                <a:srgbClr val="0070C0"/>
              </a:solidFill>
              <a:latin typeface="Meiryo UI" panose="020B0604030504040204" pitchFamily="50" charset="-128"/>
              <a:ea typeface="Meiryo UI" panose="020B0604030504040204" pitchFamily="50" charset="-128"/>
            </a:endParaRPr>
          </a:p>
          <a:p>
            <a:pPr algn="ctr"/>
            <a:r>
              <a:rPr lang="ja-JP" altLang="en-US" sz="1733" b="1" dirty="0">
                <a:solidFill>
                  <a:srgbClr val="0070C0"/>
                </a:solidFill>
                <a:latin typeface="Meiryo UI" panose="020B0604030504040204" pitchFamily="50" charset="-128"/>
                <a:ea typeface="Meiryo UI" panose="020B0604030504040204" pitchFamily="50" charset="-128"/>
              </a:rPr>
              <a:t>研修参加者募集のご案内</a:t>
            </a:r>
          </a:p>
        </p:txBody>
      </p:sp>
      <p:sp>
        <p:nvSpPr>
          <p:cNvPr id="41" name="テキスト ボックス 40"/>
          <p:cNvSpPr txBox="1"/>
          <p:nvPr/>
        </p:nvSpPr>
        <p:spPr>
          <a:xfrm>
            <a:off x="323729" y="3247104"/>
            <a:ext cx="3765774" cy="276999"/>
          </a:xfrm>
          <a:prstGeom prst="rect">
            <a:avLst/>
          </a:prstGeom>
          <a:solidFill>
            <a:schemeClr val="bg1"/>
          </a:solidFill>
        </p:spPr>
        <p:txBody>
          <a:bodyPr wrap="none" rtlCol="0">
            <a:spAutoFit/>
          </a:bodyPr>
          <a:lstStyle/>
          <a:p>
            <a:r>
              <a:rPr lang="ja-JP" altLang="en-US" sz="1200" b="1" dirty="0">
                <a:solidFill>
                  <a:srgbClr val="0070C0"/>
                </a:solidFill>
                <a:latin typeface="Meiryo UI" panose="020B0604030504040204" pitchFamily="50" charset="-128"/>
                <a:ea typeface="Meiryo UI" panose="020B0604030504040204" pitchFamily="50" charset="-128"/>
              </a:rPr>
              <a:t>「地域の観光人材のインバウンド対応能力強化研修とは」</a:t>
            </a:r>
          </a:p>
        </p:txBody>
      </p:sp>
      <p:sp>
        <p:nvSpPr>
          <p:cNvPr id="58" name="テキスト ボックス 57"/>
          <p:cNvSpPr txBox="1"/>
          <p:nvPr/>
        </p:nvSpPr>
        <p:spPr>
          <a:xfrm>
            <a:off x="303251" y="3482412"/>
            <a:ext cx="6323305" cy="406137"/>
          </a:xfrm>
          <a:prstGeom prst="rect">
            <a:avLst/>
          </a:prstGeom>
          <a:noFill/>
        </p:spPr>
        <p:txBody>
          <a:bodyPr wrap="square" rtlCol="0">
            <a:spAutoFit/>
          </a:bodyPr>
          <a:lstStyle/>
          <a:p>
            <a:pPr>
              <a:lnSpc>
                <a:spcPts val="1300"/>
              </a:lnSpc>
            </a:pPr>
            <a:r>
              <a:rPr lang="ja-JP" altLang="en-US" sz="900" dirty="0">
                <a:solidFill>
                  <a:prstClr val="black"/>
                </a:solidFill>
                <a:latin typeface="Meiryo UI" panose="020B0604030504040204" pitchFamily="50" charset="-128"/>
                <a:ea typeface="Meiryo UI" panose="020B0604030504040204" pitchFamily="50" charset="-128"/>
              </a:rPr>
              <a:t>本研修は、インバウンド対応力強化に向けた観光庁の事業です。本事業のために養成した全国通訳案内士を講師とし</a:t>
            </a:r>
            <a:r>
              <a:rPr lang="ja-JP" altLang="en-US" sz="900" dirty="0" smtClean="0">
                <a:solidFill>
                  <a:prstClr val="black"/>
                </a:solidFill>
                <a:latin typeface="Meiryo UI" panose="020B0604030504040204" pitchFamily="50" charset="-128"/>
                <a:ea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endParaRPr>
          </a:p>
          <a:p>
            <a:pPr>
              <a:lnSpc>
                <a:spcPts val="1300"/>
              </a:lnSpc>
            </a:pPr>
            <a:r>
              <a:rPr lang="ja-JP" altLang="en-US" sz="900" dirty="0" smtClean="0">
                <a:solidFill>
                  <a:prstClr val="black"/>
                </a:solidFill>
                <a:latin typeface="Meiryo UI" panose="020B0604030504040204" pitchFamily="50" charset="-128"/>
                <a:ea typeface="Meiryo UI" panose="020B0604030504040204" pitchFamily="50" charset="-128"/>
              </a:rPr>
              <a:t>専門家</a:t>
            </a:r>
            <a:r>
              <a:rPr lang="ja-JP" altLang="en-US" sz="900" dirty="0">
                <a:solidFill>
                  <a:prstClr val="black"/>
                </a:solidFill>
                <a:latin typeface="Meiryo UI" panose="020B0604030504040204" pitchFamily="50" charset="-128"/>
                <a:ea typeface="Meiryo UI" panose="020B0604030504040204" pitchFamily="50" charset="-128"/>
              </a:rPr>
              <a:t>が監修したカリキュラムにそって、全国各地で研修を開催します。</a:t>
            </a:r>
            <a:endParaRPr lang="en-US" altLang="ja-JP" sz="9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57582" y="2762938"/>
            <a:ext cx="7709252" cy="392415"/>
          </a:xfrm>
          <a:prstGeom prst="rect">
            <a:avLst/>
          </a:prstGeom>
          <a:noFill/>
        </p:spPr>
        <p:txBody>
          <a:bodyPr wrap="square" rtlCol="0">
            <a:spAutoFit/>
          </a:bodyPr>
          <a:lstStyle/>
          <a:p>
            <a:pPr algn="ctr"/>
            <a:r>
              <a:rPr lang="en-US" altLang="ja-JP" sz="1950" b="1" dirty="0" smtClean="0">
                <a:solidFill>
                  <a:srgbClr val="0070C0"/>
                </a:solidFill>
                <a:latin typeface="ＭＳ Ｐゴシック" panose="020B0600070205080204" pitchFamily="50" charset="-128"/>
              </a:rPr>
              <a:t>――</a:t>
            </a:r>
            <a:r>
              <a:rPr lang="ja-JP" altLang="en-US" sz="1950" b="1" dirty="0">
                <a:solidFill>
                  <a:srgbClr val="0070C0"/>
                </a:solidFill>
                <a:latin typeface="ＭＳ Ｐゴシック" panose="020B0600070205080204" pitchFamily="50" charset="-128"/>
              </a:rPr>
              <a:t>　</a:t>
            </a:r>
            <a:r>
              <a:rPr lang="en-US" altLang="ja-JP" sz="1950" b="1" dirty="0">
                <a:solidFill>
                  <a:srgbClr val="0070C0"/>
                </a:solidFill>
                <a:latin typeface="ＭＳ Ｐゴシック" panose="020B0600070205080204" pitchFamily="50" charset="-128"/>
              </a:rPr>
              <a:t> </a:t>
            </a:r>
            <a:r>
              <a:rPr lang="ja-JP" altLang="en-US" sz="1950" b="1" dirty="0">
                <a:solidFill>
                  <a:srgbClr val="0070C0"/>
                </a:solidFill>
                <a:latin typeface="ＭＳ Ｐゴシック" panose="020B0600070205080204" pitchFamily="50" charset="-128"/>
              </a:rPr>
              <a:t>　　　</a:t>
            </a:r>
            <a:r>
              <a:rPr lang="ja-JP" altLang="en-US" sz="1733" b="1" dirty="0">
                <a:solidFill>
                  <a:srgbClr val="0070C0"/>
                </a:solidFill>
                <a:latin typeface="Meiryo UI" panose="020B0604030504040204" pitchFamily="50" charset="-128"/>
                <a:ea typeface="Meiryo UI" panose="020B0604030504040204" pitchFamily="50" charset="-128"/>
              </a:rPr>
              <a:t>観光庁監修・全国通訳案内士による研修のご案内</a:t>
            </a:r>
            <a:r>
              <a:rPr lang="ja-JP" altLang="en-US" sz="1950" b="1" dirty="0">
                <a:solidFill>
                  <a:srgbClr val="0070C0"/>
                </a:solidFill>
                <a:latin typeface="Meiryo UI" panose="020B0604030504040204" pitchFamily="50" charset="-128"/>
                <a:ea typeface="Meiryo UI" panose="020B0604030504040204" pitchFamily="50" charset="-128"/>
              </a:rPr>
              <a:t>　 </a:t>
            </a:r>
            <a:r>
              <a:rPr lang="en-US" altLang="ja-JP" sz="1950" b="1" dirty="0" smtClean="0">
                <a:solidFill>
                  <a:srgbClr val="0070C0"/>
                </a:solidFill>
                <a:latin typeface="ＭＳ Ｐゴシック" panose="020B0600070205080204" pitchFamily="50" charset="-128"/>
              </a:rPr>
              <a:t>――</a:t>
            </a:r>
            <a:endParaRPr lang="ja-JP" altLang="en-US" sz="1950" b="1" dirty="0">
              <a:solidFill>
                <a:srgbClr val="0070C0"/>
              </a:solidFill>
              <a:latin typeface="ＭＳ Ｐゴシック" panose="020B0600070205080204" pitchFamily="50" charset="-128"/>
            </a:endParaRPr>
          </a:p>
        </p:txBody>
      </p:sp>
      <p:pic>
        <p:nvPicPr>
          <p:cNvPr id="8" name="図 7"/>
          <p:cNvPicPr>
            <a:picLocks noChangeAspect="1"/>
          </p:cNvPicPr>
          <p:nvPr/>
        </p:nvPicPr>
        <p:blipFill>
          <a:blip r:embed="rId2"/>
          <a:stretch>
            <a:fillRect/>
          </a:stretch>
        </p:blipFill>
        <p:spPr>
          <a:xfrm>
            <a:off x="5912930" y="194619"/>
            <a:ext cx="792670" cy="304873"/>
          </a:xfrm>
          <a:prstGeom prst="rect">
            <a:avLst/>
          </a:prstGeom>
        </p:spPr>
      </p:pic>
      <p:pic>
        <p:nvPicPr>
          <p:cNvPr id="6" name="図 5"/>
          <p:cNvPicPr>
            <a:picLocks noChangeAspect="1"/>
          </p:cNvPicPr>
          <p:nvPr/>
        </p:nvPicPr>
        <p:blipFill>
          <a:blip r:embed="rId3"/>
          <a:stretch>
            <a:fillRect/>
          </a:stretch>
        </p:blipFill>
        <p:spPr>
          <a:xfrm>
            <a:off x="861916" y="2730959"/>
            <a:ext cx="492762" cy="492762"/>
          </a:xfrm>
          <a:prstGeom prst="rect">
            <a:avLst/>
          </a:prstGeom>
        </p:spPr>
      </p:pic>
      <p:sp>
        <p:nvSpPr>
          <p:cNvPr id="10" name="テキスト ボックス 9"/>
          <p:cNvSpPr txBox="1"/>
          <p:nvPr/>
        </p:nvSpPr>
        <p:spPr>
          <a:xfrm>
            <a:off x="131312" y="4031551"/>
            <a:ext cx="1994697"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研修開催日</a:t>
            </a:r>
          </a:p>
        </p:txBody>
      </p:sp>
      <p:sp>
        <p:nvSpPr>
          <p:cNvPr id="15" name="テキスト ボックス 14"/>
          <p:cNvSpPr txBox="1"/>
          <p:nvPr/>
        </p:nvSpPr>
        <p:spPr>
          <a:xfrm>
            <a:off x="131313" y="4378339"/>
            <a:ext cx="1465362" cy="276999"/>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研修開催場所</a:t>
            </a:r>
          </a:p>
        </p:txBody>
      </p:sp>
      <p:sp>
        <p:nvSpPr>
          <p:cNvPr id="16" name="テキスト ボックス 15"/>
          <p:cNvSpPr txBox="1"/>
          <p:nvPr/>
        </p:nvSpPr>
        <p:spPr>
          <a:xfrm>
            <a:off x="1037559" y="3878717"/>
            <a:ext cx="6065913" cy="492443"/>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令和</a:t>
            </a:r>
            <a:r>
              <a:rPr lang="en-US" altLang="ja-JP" sz="1200" dirty="0" smtClean="0">
                <a:solidFill>
                  <a:prstClr val="black"/>
                </a:solidFill>
                <a:latin typeface="Meiryo UI" panose="020B0604030504040204" pitchFamily="50" charset="-128"/>
                <a:ea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rPr>
              <a:t>年</a:t>
            </a:r>
            <a:r>
              <a:rPr lang="ja-JP" altLang="en-US" sz="867" dirty="0" smtClean="0">
                <a:solidFill>
                  <a:prstClr val="black"/>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9</a:t>
            </a:r>
            <a:r>
              <a:rPr lang="ja-JP" altLang="en-US" sz="867" b="1" dirty="0" smtClean="0">
                <a:solidFill>
                  <a:srgbClr val="FF0000"/>
                </a:solidFill>
                <a:latin typeface="Meiryo UI" panose="020B0604030504040204" pitchFamily="50" charset="-128"/>
                <a:ea typeface="Meiryo UI" panose="020B0604030504040204" pitchFamily="50" charset="-128"/>
              </a:rPr>
              <a:t> </a:t>
            </a:r>
            <a:r>
              <a:rPr lang="ja-JP" altLang="en-US" sz="1300" dirty="0">
                <a:solidFill>
                  <a:srgbClr val="FF0000"/>
                </a:solidFill>
                <a:latin typeface="Meiryo UI" panose="020B0604030504040204" pitchFamily="50" charset="-128"/>
                <a:ea typeface="Meiryo UI" panose="020B0604030504040204" pitchFamily="50" charset="-128"/>
              </a:rPr>
              <a:t>月</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15</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日</a:t>
            </a:r>
            <a:r>
              <a:rPr lang="ja-JP" altLang="en-US" sz="1200" dirty="0" smtClean="0">
                <a:solidFill>
                  <a:srgbClr val="FF0000"/>
                </a:solidFill>
                <a:latin typeface="Meiryo UI" panose="020B0604030504040204" pitchFamily="50" charset="-128"/>
                <a:ea typeface="Meiryo UI" panose="020B0604030504040204" pitchFamily="50" charset="-128"/>
              </a:rPr>
              <a:t>（木）</a:t>
            </a:r>
            <a:r>
              <a:rPr lang="ja-JP" altLang="en-US" sz="1300"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13:00~17:00</a:t>
            </a:r>
            <a:r>
              <a:rPr lang="ja-JP" altLang="en-US" sz="1200" dirty="0" smtClean="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受付</a:t>
            </a:r>
            <a:r>
              <a:rPr lang="en-US" altLang="ja-JP" sz="1200" dirty="0">
                <a:solidFill>
                  <a:srgbClr val="FF0000"/>
                </a:solidFill>
                <a:latin typeface="Meiryo UI" panose="020B0604030504040204" pitchFamily="50" charset="-128"/>
                <a:ea typeface="Meiryo UI" panose="020B0604030504040204" pitchFamily="50" charset="-128"/>
              </a:rPr>
              <a:t>12:30~</a:t>
            </a:r>
            <a:r>
              <a:rPr lang="ja-JP" altLang="en-US" sz="1200" dirty="0">
                <a:solidFill>
                  <a:srgbClr val="FF0000"/>
                </a:solidFill>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1291223" y="4331119"/>
            <a:ext cx="5515563" cy="392415"/>
          </a:xfrm>
          <a:prstGeom prst="rect">
            <a:avLst/>
          </a:prstGeom>
          <a:noFill/>
        </p:spPr>
        <p:txBody>
          <a:bodyPr wrap="square" rtlCol="0">
            <a:spAutoFit/>
          </a:bodyPr>
          <a:lstStyle/>
          <a:p>
            <a:r>
              <a:rPr lang="ja-JP" altLang="en-US" sz="1950" u="sng" dirty="0">
                <a:solidFill>
                  <a:prstClr val="black"/>
                </a:solidFill>
                <a:latin typeface="Meiryo UI" panose="020B0604030504040204" pitchFamily="50" charset="-128"/>
                <a:ea typeface="Meiryo UI" panose="020B0604030504040204" pitchFamily="50" charset="-128"/>
              </a:rPr>
              <a:t>〇〇〇〇〇〇〇〇〇</a:t>
            </a:r>
          </a:p>
        </p:txBody>
      </p:sp>
      <p:sp>
        <p:nvSpPr>
          <p:cNvPr id="12" name="テキスト ボックス 11"/>
          <p:cNvSpPr txBox="1"/>
          <p:nvPr/>
        </p:nvSpPr>
        <p:spPr>
          <a:xfrm>
            <a:off x="3797102" y="4389537"/>
            <a:ext cx="2829454"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〇〇県〇〇市</a:t>
            </a:r>
            <a:r>
              <a:rPr lang="ja-JP" altLang="en-US" sz="1200" dirty="0">
                <a:solidFill>
                  <a:prstClr val="black"/>
                </a:solidFill>
                <a:latin typeface="Meiryo UI" panose="020B0604030504040204" pitchFamily="50" charset="-128"/>
                <a:ea typeface="Meiryo UI" panose="020B0604030504040204" pitchFamily="50" charset="-128"/>
              </a:rPr>
              <a:t>〇〇町１－１－１</a:t>
            </a:r>
          </a:p>
        </p:txBody>
      </p:sp>
      <p:sp>
        <p:nvSpPr>
          <p:cNvPr id="23" name="テキスト ボックス 22"/>
          <p:cNvSpPr txBox="1"/>
          <p:nvPr/>
        </p:nvSpPr>
        <p:spPr>
          <a:xfrm>
            <a:off x="301132" y="8252158"/>
            <a:ext cx="1195704"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お申込み方法</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01132" y="8638042"/>
            <a:ext cx="1195704"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お申込み期日</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05238" y="9023927"/>
            <a:ext cx="1195704" cy="276999"/>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お申込み先</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559621" y="8483572"/>
            <a:ext cx="5396782" cy="492443"/>
          </a:xfrm>
          <a:prstGeom prst="rect">
            <a:avLst/>
          </a:prstGeom>
          <a:noFill/>
        </p:spPr>
        <p:txBody>
          <a:bodyPr wrap="square" rtlCol="0">
            <a:spAutoFit/>
          </a:bodyPr>
          <a:lstStyle/>
          <a:p>
            <a:r>
              <a:rPr lang="ja-JP" altLang="en-US" sz="1200" dirty="0" smtClean="0">
                <a:solidFill>
                  <a:srgbClr val="FF0000"/>
                </a:solidFill>
                <a:latin typeface="Meiryo UI" panose="020B0604030504040204" pitchFamily="50" charset="-128"/>
                <a:ea typeface="Meiryo UI" panose="020B0604030504040204" pitchFamily="50" charset="-128"/>
              </a:rPr>
              <a:t>令和</a:t>
            </a:r>
            <a:r>
              <a:rPr lang="en-US" altLang="ja-JP" sz="1200" dirty="0" smtClean="0">
                <a:solidFill>
                  <a:srgbClr val="FF0000"/>
                </a:solidFill>
                <a:latin typeface="Meiryo UI" panose="020B0604030504040204" pitchFamily="50" charset="-128"/>
                <a:ea typeface="Meiryo UI" panose="020B0604030504040204" pitchFamily="50" charset="-128"/>
              </a:rPr>
              <a:t>4</a:t>
            </a:r>
            <a:r>
              <a:rPr lang="ja-JP" altLang="en-US" sz="1200" dirty="0" smtClean="0">
                <a:solidFill>
                  <a:srgbClr val="FF0000"/>
                </a:solidFill>
                <a:latin typeface="Meiryo UI" panose="020B0604030504040204" pitchFamily="50" charset="-128"/>
                <a:ea typeface="Meiryo UI" panose="020B0604030504040204" pitchFamily="50" charset="-128"/>
              </a:rPr>
              <a:t>年</a:t>
            </a:r>
            <a:r>
              <a:rPr lang="ja-JP" altLang="en-US" sz="867" dirty="0" smtClean="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8</a:t>
            </a:r>
            <a:r>
              <a:rPr lang="ja-JP" altLang="en-US" sz="867" b="1" dirty="0" smtClean="0">
                <a:solidFill>
                  <a:srgbClr val="FF0000"/>
                </a:solidFill>
                <a:latin typeface="Meiryo UI" panose="020B0604030504040204" pitchFamily="50" charset="-128"/>
                <a:ea typeface="Meiryo UI" panose="020B0604030504040204" pitchFamily="50" charset="-128"/>
              </a:rPr>
              <a:t> </a:t>
            </a:r>
            <a:r>
              <a:rPr lang="ja-JP" altLang="en-US" sz="1300" dirty="0">
                <a:solidFill>
                  <a:srgbClr val="FF0000"/>
                </a:solidFill>
                <a:latin typeface="Meiryo UI" panose="020B0604030504040204" pitchFamily="50" charset="-128"/>
                <a:ea typeface="Meiryo UI" panose="020B0604030504040204" pitchFamily="50" charset="-128"/>
              </a:rPr>
              <a:t>月</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31</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日</a:t>
            </a:r>
            <a:r>
              <a:rPr lang="ja-JP" altLang="en-US" sz="1200" dirty="0" smtClean="0">
                <a:solidFill>
                  <a:srgbClr val="FF0000"/>
                </a:solidFill>
                <a:latin typeface="Meiryo UI" panose="020B0604030504040204" pitchFamily="50" charset="-128"/>
                <a:ea typeface="Meiryo UI" panose="020B0604030504040204" pitchFamily="50" charset="-128"/>
              </a:rPr>
              <a:t>（水）</a:t>
            </a:r>
            <a:r>
              <a:rPr lang="ja-JP" altLang="en-US" sz="1300" dirty="0">
                <a:solidFill>
                  <a:srgbClr val="FF0000"/>
                </a:solidFill>
                <a:latin typeface="Meiryo UI" panose="020B0604030504040204" pitchFamily="50" charset="-128"/>
                <a:ea typeface="Meiryo UI" panose="020B0604030504040204" pitchFamily="50" charset="-128"/>
              </a:rPr>
              <a:t>　　</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a:t>
            </a:r>
            <a:r>
              <a:rPr lang="en-US" altLang="ja-JP" sz="2600" b="1" dirty="0">
                <a:solidFill>
                  <a:srgbClr val="FF0000"/>
                </a:solidFill>
                <a:latin typeface="Meiryo UI" panose="020B0604030504040204" pitchFamily="50" charset="-128"/>
                <a:ea typeface="Meiryo UI" panose="020B0604030504040204" pitchFamily="50" charset="-128"/>
              </a:rPr>
              <a:t>7</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rPr>
              <a:t>時</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596675" y="9036990"/>
            <a:ext cx="5515563" cy="738664"/>
          </a:xfrm>
          <a:prstGeom prst="rect">
            <a:avLst/>
          </a:prstGeom>
          <a:noFill/>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E</a:t>
            </a:r>
            <a:r>
              <a:rPr lang="ja-JP" altLang="en-US" sz="1400" dirty="0" smtClean="0">
                <a:solidFill>
                  <a:srgbClr val="FF0000"/>
                </a:solidFill>
                <a:latin typeface="Meiryo UI" panose="020B0604030504040204" pitchFamily="50" charset="-128"/>
                <a:ea typeface="Meiryo UI" panose="020B0604030504040204" pitchFamily="50" charset="-128"/>
              </a:rPr>
              <a:t>メール又は</a:t>
            </a:r>
            <a:r>
              <a:rPr lang="en-US" altLang="ja-JP" sz="1400" dirty="0" smtClean="0">
                <a:solidFill>
                  <a:srgbClr val="FF0000"/>
                </a:solidFill>
                <a:latin typeface="Meiryo UI" panose="020B0604030504040204" pitchFamily="50" charset="-128"/>
                <a:ea typeface="Meiryo UI" panose="020B0604030504040204" pitchFamily="50" charset="-128"/>
              </a:rPr>
              <a:t>FAX</a:t>
            </a:r>
            <a:r>
              <a:rPr lang="ja-JP" altLang="en-US" sz="1400" dirty="0" err="1" smtClean="0">
                <a:solidFill>
                  <a:srgbClr val="FF0000"/>
                </a:solidFill>
                <a:latin typeface="Meiryo UI" panose="020B0604030504040204" pitchFamily="50" charset="-128"/>
                <a:ea typeface="Meiryo UI" panose="020B0604030504040204" pitchFamily="50" charset="-128"/>
              </a:rPr>
              <a:t>にて</a:t>
            </a:r>
            <a:r>
              <a:rPr lang="ja-JP" altLang="en-US" sz="1400" dirty="0" smtClean="0">
                <a:solidFill>
                  <a:srgbClr val="FF0000"/>
                </a:solidFill>
                <a:latin typeface="Meiryo UI" panose="020B0604030504040204" pitchFamily="50" charset="-128"/>
                <a:ea typeface="Meiryo UI" panose="020B0604030504040204" pitchFamily="50" charset="-128"/>
              </a:rPr>
              <a:t>別紙申込書をお送りください。</a:t>
            </a:r>
            <a:endParaRPr lang="en-US" altLang="ja-JP" sz="1400" dirty="0" smtClean="0">
              <a:solidFill>
                <a:srgbClr val="FF0000"/>
              </a:solidFill>
              <a:latin typeface="Meiryo UI" panose="020B0604030504040204" pitchFamily="50" charset="-128"/>
              <a:ea typeface="Meiryo UI" panose="020B0604030504040204" pitchFamily="50" charset="-128"/>
            </a:endParaRPr>
          </a:p>
          <a:p>
            <a:r>
              <a:rPr lang="en-US" altLang="ja-JP" sz="1400" u="sng" dirty="0" smtClean="0">
                <a:solidFill>
                  <a:srgbClr val="FF0000"/>
                </a:solidFill>
                <a:latin typeface="Meiryo UI" panose="020B0604030504040204" pitchFamily="50" charset="-128"/>
                <a:ea typeface="Meiryo UI" panose="020B0604030504040204" pitchFamily="50" charset="-128"/>
              </a:rPr>
              <a:t>E</a:t>
            </a:r>
            <a:r>
              <a:rPr lang="ja-JP" altLang="en-US" sz="1400" u="sng" dirty="0" smtClean="0">
                <a:solidFill>
                  <a:srgbClr val="FF0000"/>
                </a:solidFill>
                <a:latin typeface="Meiryo UI" panose="020B0604030504040204" pitchFamily="50" charset="-128"/>
                <a:ea typeface="Meiryo UI" panose="020B0604030504040204" pitchFamily="50" charset="-128"/>
              </a:rPr>
              <a:t>メール　〇〇〇＠〇〇〇〇〇</a:t>
            </a:r>
            <a:endParaRPr lang="en-US" altLang="ja-JP" sz="1400" u="sng" dirty="0" smtClean="0">
              <a:solidFill>
                <a:srgbClr val="FF0000"/>
              </a:solidFill>
              <a:latin typeface="Meiryo UI" panose="020B0604030504040204" pitchFamily="50" charset="-128"/>
              <a:ea typeface="Meiryo UI" panose="020B0604030504040204" pitchFamily="50" charset="-128"/>
            </a:endParaRPr>
          </a:p>
          <a:p>
            <a:r>
              <a:rPr lang="en-US" altLang="ja-JP" sz="1400" u="sng" dirty="0" smtClean="0">
                <a:solidFill>
                  <a:srgbClr val="FF0000"/>
                </a:solidFill>
                <a:latin typeface="Meiryo UI" panose="020B0604030504040204" pitchFamily="50" charset="-128"/>
                <a:ea typeface="Meiryo UI" panose="020B0604030504040204" pitchFamily="50" charset="-128"/>
              </a:rPr>
              <a:t>FAX</a:t>
            </a:r>
            <a:r>
              <a:rPr lang="ja-JP" altLang="en-US" sz="1400" u="sng" dirty="0" smtClean="0">
                <a:solidFill>
                  <a:srgbClr val="FF0000"/>
                </a:solidFill>
                <a:latin typeface="Meiryo UI" panose="020B0604030504040204" pitchFamily="50" charset="-128"/>
                <a:ea typeface="Meiryo UI" panose="020B0604030504040204" pitchFamily="50" charset="-128"/>
              </a:rPr>
              <a:t>　　　</a:t>
            </a:r>
            <a:r>
              <a:rPr lang="en-US" altLang="ja-JP" sz="1400" u="sng" dirty="0" smtClean="0">
                <a:solidFill>
                  <a:srgbClr val="FF0000"/>
                </a:solidFill>
                <a:latin typeface="Meiryo UI" panose="020B0604030504040204" pitchFamily="50" charset="-128"/>
                <a:ea typeface="Meiryo UI" panose="020B0604030504040204" pitchFamily="50" charset="-128"/>
              </a:rPr>
              <a:t>000-000-0000</a:t>
            </a:r>
            <a:endParaRPr lang="ja-JP" altLang="en-US" sz="1400" u="sng" dirty="0">
              <a:solidFill>
                <a:srgbClr val="FF000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559621" y="8267818"/>
            <a:ext cx="5179846" cy="261610"/>
          </a:xfrm>
          <a:prstGeom prst="rect">
            <a:avLst/>
          </a:prstGeom>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rPr>
              <a:t>「地域の観光人材のインバウンド対応能力強化研修</a:t>
            </a:r>
            <a:r>
              <a:rPr lang="ja-JP" altLang="en-US" sz="1100" dirty="0" smtClean="0">
                <a:solidFill>
                  <a:srgbClr val="FF0000"/>
                </a:solidFill>
                <a:latin typeface="Meiryo UI" panose="020B0604030504040204" pitchFamily="50" charset="-128"/>
                <a:ea typeface="Meiryo UI" panose="020B0604030504040204" pitchFamily="50" charset="-128"/>
              </a:rPr>
              <a:t>」参加申込書</a:t>
            </a:r>
            <a:r>
              <a:rPr lang="ja-JP" altLang="en-US" sz="1100" dirty="0">
                <a:solidFill>
                  <a:srgbClr val="FF0000"/>
                </a:solidFill>
                <a:latin typeface="Meiryo UI" panose="020B0604030504040204" pitchFamily="50" charset="-128"/>
                <a:ea typeface="Meiryo UI" panose="020B0604030504040204" pitchFamily="50" charset="-128"/>
              </a:rPr>
              <a:t>（別紙）</a:t>
            </a:r>
          </a:p>
        </p:txBody>
      </p:sp>
      <p:graphicFrame>
        <p:nvGraphicFramePr>
          <p:cNvPr id="28" name="表 27"/>
          <p:cNvGraphicFramePr>
            <a:graphicFrameLocks noGrp="1"/>
          </p:cNvGraphicFramePr>
          <p:nvPr>
            <p:extLst>
              <p:ext uri="{D42A27DB-BD31-4B8C-83A1-F6EECF244321}">
                <p14:modId xmlns:p14="http://schemas.microsoft.com/office/powerpoint/2010/main" val="2001028304"/>
              </p:ext>
            </p:extLst>
          </p:nvPr>
        </p:nvGraphicFramePr>
        <p:xfrm>
          <a:off x="390167" y="4993040"/>
          <a:ext cx="6324142" cy="2529424"/>
        </p:xfrm>
        <a:graphic>
          <a:graphicData uri="http://schemas.openxmlformats.org/drawingml/2006/table">
            <a:tbl>
              <a:tblPr/>
              <a:tblGrid>
                <a:gridCol w="874092">
                  <a:extLst>
                    <a:ext uri="{9D8B030D-6E8A-4147-A177-3AD203B41FA5}">
                      <a16:colId xmlns:a16="http://schemas.microsoft.com/office/drawing/2014/main" val="20000"/>
                    </a:ext>
                  </a:extLst>
                </a:gridCol>
                <a:gridCol w="536353">
                  <a:extLst>
                    <a:ext uri="{9D8B030D-6E8A-4147-A177-3AD203B41FA5}">
                      <a16:colId xmlns:a16="http://schemas.microsoft.com/office/drawing/2014/main" val="20001"/>
                    </a:ext>
                  </a:extLst>
                </a:gridCol>
                <a:gridCol w="4913697">
                  <a:extLst>
                    <a:ext uri="{9D8B030D-6E8A-4147-A177-3AD203B41FA5}">
                      <a16:colId xmlns:a16="http://schemas.microsoft.com/office/drawing/2014/main" val="20002"/>
                    </a:ext>
                  </a:extLst>
                </a:gridCol>
              </a:tblGrid>
              <a:tr h="170306">
                <a:tc>
                  <a:txBody>
                    <a:bodyPr/>
                    <a:lstStyle/>
                    <a:p>
                      <a:pPr algn="ctr">
                        <a:lnSpc>
                          <a:spcPts val="1200"/>
                        </a:lnSpc>
                      </a:pPr>
                      <a:r>
                        <a:rPr lang="ja-JP" altLang="en-US" sz="800" dirty="0" smtClean="0">
                          <a:solidFill>
                            <a:schemeClr val="bg1"/>
                          </a:solidFill>
                          <a:effectLst/>
                          <a:latin typeface="Meiryo UI" panose="020B0604030504040204" pitchFamily="50" charset="-128"/>
                          <a:ea typeface="Meiryo UI" panose="020B0604030504040204" pitchFamily="50" charset="-128"/>
                        </a:rPr>
                        <a:t>項目</a:t>
                      </a:r>
                      <a:endParaRPr lang="ja-JP" altLang="en-US" sz="800" dirty="0">
                        <a:solidFill>
                          <a:schemeClr val="bg1"/>
                        </a:solidFill>
                        <a:effectLst/>
                        <a:latin typeface="Meiryo UI" panose="020B0604030504040204" pitchFamily="50" charset="-128"/>
                        <a:ea typeface="Meiryo UI" panose="020B0604030504040204" pitchFamily="50" charset="-128"/>
                      </a:endParaRPr>
                    </a:p>
                  </a:txBody>
                  <a:tcPr marL="53235" marR="53235" marT="26618" marB="26618" anchor="ctr">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tc>
                  <a:txBody>
                    <a:bodyPr/>
                    <a:lstStyle/>
                    <a:p>
                      <a:pPr algn="ctr">
                        <a:lnSpc>
                          <a:spcPts val="1200"/>
                        </a:lnSpc>
                      </a:pPr>
                      <a:r>
                        <a:rPr lang="ja-JP" altLang="en-US" sz="800" dirty="0">
                          <a:solidFill>
                            <a:schemeClr val="bg1"/>
                          </a:solidFill>
                          <a:effectLst/>
                          <a:latin typeface="Meiryo UI" panose="020B0604030504040204" pitchFamily="50" charset="-128"/>
                          <a:ea typeface="Meiryo UI" panose="020B0604030504040204" pitchFamily="50" charset="-128"/>
                        </a:rPr>
                        <a:t>時間</a:t>
                      </a:r>
                    </a:p>
                  </a:txBody>
                  <a:tcPr marL="53235" marR="53235" marT="26618" marB="26618"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tc>
                  <a:txBody>
                    <a:bodyPr/>
                    <a:lstStyle/>
                    <a:p>
                      <a:pPr algn="ctr">
                        <a:lnSpc>
                          <a:spcPts val="1200"/>
                        </a:lnSpc>
                      </a:pPr>
                      <a:r>
                        <a:rPr lang="ja-JP" altLang="en-US" sz="800" dirty="0">
                          <a:solidFill>
                            <a:schemeClr val="bg1"/>
                          </a:solidFill>
                          <a:effectLst/>
                          <a:latin typeface="Meiryo UI" panose="020B0604030504040204" pitchFamily="50" charset="-128"/>
                          <a:ea typeface="Meiryo UI" panose="020B0604030504040204" pitchFamily="50" charset="-128"/>
                        </a:rPr>
                        <a:t>研修の内容</a:t>
                      </a:r>
                    </a:p>
                  </a:txBody>
                  <a:tcPr marL="53235" marR="53235" marT="26618" marB="26618" anchor="ctr">
                    <a:lnL w="6350" cap="flat" cmpd="sng" algn="ctr">
                      <a:solidFill>
                        <a:schemeClr val="tx1"/>
                      </a:solidFill>
                      <a:prstDash val="sysDot"/>
                      <a:round/>
                      <a:headEnd type="none" w="med" len="med"/>
                      <a:tailEnd type="none" w="med" len="med"/>
                    </a:lnL>
                    <a:lnR w="9525" cap="flat" cmpd="sng" algn="ctr">
                      <a:solidFill>
                        <a:srgbClr val="BD2D67"/>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170306">
                <a:tc>
                  <a:txBody>
                    <a:bodyPr/>
                    <a:lstStyle/>
                    <a:p>
                      <a:pPr algn="ctr">
                        <a:lnSpc>
                          <a:spcPts val="1200"/>
                        </a:lnSpc>
                      </a:pPr>
                      <a:r>
                        <a:rPr lang="ja-JP" altLang="en-US" sz="800" dirty="0">
                          <a:effectLst/>
                          <a:latin typeface="Meiryo UI" panose="020B0604030504040204" pitchFamily="50" charset="-128"/>
                          <a:ea typeface="Meiryo UI" panose="020B0604030504040204" pitchFamily="50" charset="-128"/>
                        </a:rPr>
                        <a:t>開講</a:t>
                      </a:r>
                    </a:p>
                  </a:txBody>
                  <a:tcPr marL="53235" marR="53235" marT="26618" marB="26618">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1200"/>
                        </a:lnSpc>
                      </a:pPr>
                      <a:r>
                        <a:rPr lang="en-US" altLang="ja-JP" sz="800" dirty="0">
                          <a:effectLst/>
                          <a:latin typeface="Meiryo UI" panose="020B0604030504040204" pitchFamily="50" charset="-128"/>
                          <a:ea typeface="Meiryo UI" panose="020B0604030504040204" pitchFamily="50" charset="-128"/>
                        </a:rPr>
                        <a:t>15</a:t>
                      </a:r>
                      <a:r>
                        <a:rPr lang="ja-JP" altLang="en-US" sz="800" dirty="0">
                          <a:effectLst/>
                          <a:latin typeface="Meiryo UI" panose="020B0604030504040204" pitchFamily="50" charset="-128"/>
                          <a:ea typeface="Meiryo UI" panose="020B0604030504040204" pitchFamily="50" charset="-128"/>
                        </a:rPr>
                        <a:t>分</a:t>
                      </a:r>
                    </a:p>
                  </a:txBody>
                  <a:tcPr marL="53235" marR="53235" marT="26618" marB="26618">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1200"/>
                        </a:lnSpc>
                      </a:pPr>
                      <a:r>
                        <a:rPr lang="ja-JP" altLang="en-US" sz="800" dirty="0">
                          <a:effectLst/>
                          <a:latin typeface="Meiryo UI" panose="020B0604030504040204" pitchFamily="50" charset="-128"/>
                          <a:ea typeface="Meiryo UI" panose="020B0604030504040204" pitchFamily="50" charset="-128"/>
                        </a:rPr>
                        <a:t>・趣旨説明</a:t>
                      </a: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1"/>
                  </a:ext>
                </a:extLst>
              </a:tr>
              <a:tr h="723513">
                <a:tc>
                  <a:txBody>
                    <a:bodyPr/>
                    <a:lstStyle/>
                    <a:p>
                      <a:pPr algn="ctr">
                        <a:lnSpc>
                          <a:spcPts val="1200"/>
                        </a:lnSpc>
                      </a:pPr>
                      <a:r>
                        <a:rPr lang="ja-JP" altLang="en-US" sz="800" dirty="0">
                          <a:effectLst/>
                          <a:latin typeface="Meiryo UI" panose="020B0604030504040204" pitchFamily="50" charset="-128"/>
                          <a:ea typeface="Meiryo UI" panose="020B0604030504040204" pitchFamily="50" charset="-128"/>
                        </a:rPr>
                        <a:t>基本講義</a:t>
                      </a:r>
                    </a:p>
                  </a:txBody>
                  <a:tcPr marL="53235" marR="53235" marT="26618" marB="26618" anchor="ctr">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1200"/>
                        </a:lnSpc>
                      </a:pPr>
                      <a:r>
                        <a:rPr lang="en-US" altLang="ja-JP" sz="800" dirty="0">
                          <a:effectLst/>
                          <a:latin typeface="Meiryo UI" panose="020B0604030504040204" pitchFamily="50" charset="-128"/>
                          <a:ea typeface="Meiryo UI" panose="020B0604030504040204" pitchFamily="50" charset="-128"/>
                        </a:rPr>
                        <a:t>50</a:t>
                      </a:r>
                      <a:r>
                        <a:rPr lang="ja-JP" altLang="en-US" sz="800" dirty="0">
                          <a:effectLst/>
                          <a:latin typeface="Meiryo UI" panose="020B0604030504040204" pitchFamily="50" charset="-128"/>
                          <a:ea typeface="Meiryo UI" panose="020B0604030504040204" pitchFamily="50" charset="-128"/>
                        </a:rPr>
                        <a:t>分</a:t>
                      </a:r>
                    </a:p>
                  </a:txBody>
                  <a:tcPr marL="53235" marR="53235" marT="26618" marB="26618"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1200"/>
                        </a:lnSpc>
                      </a:pPr>
                      <a:r>
                        <a:rPr lang="ja-JP" altLang="en-US" sz="800" b="0" dirty="0">
                          <a:effectLst/>
                          <a:latin typeface="Meiryo UI" panose="020B0604030504040204" pitchFamily="50" charset="-128"/>
                          <a:ea typeface="Meiryo UI" panose="020B0604030504040204" pitchFamily="50" charset="-128"/>
                        </a:rPr>
                        <a:t>〇外国人対応の基本を学ぶ</a:t>
                      </a:r>
                      <a:br>
                        <a:rPr lang="ja-JP" altLang="en-US" sz="800" b="0" dirty="0">
                          <a:effectLst/>
                          <a:latin typeface="Meiryo UI" panose="020B0604030504040204" pitchFamily="50" charset="-128"/>
                          <a:ea typeface="Meiryo UI" panose="020B0604030504040204" pitchFamily="50" charset="-128"/>
                        </a:rPr>
                      </a:br>
                      <a:r>
                        <a:rPr lang="ja-JP" altLang="en-US" sz="800" b="0" dirty="0">
                          <a:effectLst/>
                          <a:latin typeface="Meiryo UI" panose="020B0604030504040204" pitchFamily="50" charset="-128"/>
                          <a:ea typeface="Meiryo UI" panose="020B0604030504040204" pitchFamily="50" charset="-128"/>
                        </a:rPr>
                        <a:t>・異文化理解と接遇</a:t>
                      </a:r>
                      <a:r>
                        <a:rPr lang="ja-JP" altLang="en-US" sz="800" b="0" dirty="0" smtClean="0">
                          <a:effectLst/>
                          <a:latin typeface="Meiryo UI" panose="020B0604030504040204" pitchFamily="50" charset="-128"/>
                          <a:ea typeface="Meiryo UI" panose="020B0604030504040204" pitchFamily="50" charset="-128"/>
                        </a:rPr>
                        <a:t>マナー／・</a:t>
                      </a:r>
                      <a:r>
                        <a:rPr lang="ja-JP" altLang="en-US" sz="800" b="0" dirty="0">
                          <a:effectLst/>
                          <a:latin typeface="Meiryo UI" panose="020B0604030504040204" pitchFamily="50" charset="-128"/>
                          <a:ea typeface="Meiryo UI" panose="020B0604030504040204" pitchFamily="50" charset="-128"/>
                        </a:rPr>
                        <a:t>日本人の常識は外国人の常識とは</a:t>
                      </a:r>
                      <a:r>
                        <a:rPr lang="ja-JP" altLang="en-US" sz="800" b="0" dirty="0" smtClean="0">
                          <a:effectLst/>
                          <a:latin typeface="Meiryo UI" panose="020B0604030504040204" pitchFamily="50" charset="-128"/>
                          <a:ea typeface="Meiryo UI" panose="020B0604030504040204" pitchFamily="50" charset="-128"/>
                        </a:rPr>
                        <a:t>限らない／・</a:t>
                      </a:r>
                      <a:r>
                        <a:rPr lang="ja-JP" altLang="en-US" sz="800" b="0" dirty="0">
                          <a:effectLst/>
                          <a:latin typeface="Meiryo UI" panose="020B0604030504040204" pitchFamily="50" charset="-128"/>
                          <a:ea typeface="Meiryo UI" panose="020B0604030504040204" pitchFamily="50" charset="-128"/>
                        </a:rPr>
                        <a:t>求められるのは「話すための英語」</a:t>
                      </a:r>
                      <a:br>
                        <a:rPr lang="ja-JP" altLang="en-US" sz="800" b="0" dirty="0">
                          <a:effectLst/>
                          <a:latin typeface="Meiryo UI" panose="020B0604030504040204" pitchFamily="50" charset="-128"/>
                          <a:ea typeface="Meiryo UI" panose="020B0604030504040204" pitchFamily="50" charset="-128"/>
                        </a:rPr>
                      </a:br>
                      <a:r>
                        <a:rPr lang="ja-JP" altLang="en-US" sz="800" b="0" dirty="0">
                          <a:effectLst/>
                          <a:latin typeface="Meiryo UI" panose="020B0604030504040204" pitchFamily="50" charset="-128"/>
                          <a:ea typeface="Meiryo UI" panose="020B0604030504040204" pitchFamily="50" charset="-128"/>
                        </a:rPr>
                        <a:t>・宗教などの世界の</a:t>
                      </a:r>
                      <a:r>
                        <a:rPr lang="ja-JP" altLang="en-US" sz="800" b="0" dirty="0" smtClean="0">
                          <a:effectLst/>
                          <a:latin typeface="Meiryo UI" panose="020B0604030504040204" pitchFamily="50" charset="-128"/>
                          <a:ea typeface="Meiryo UI" panose="020B0604030504040204" pitchFamily="50" charset="-128"/>
                        </a:rPr>
                        <a:t>文化／・</a:t>
                      </a:r>
                      <a:r>
                        <a:rPr lang="ja-JP" altLang="en-US" sz="800" b="0" dirty="0">
                          <a:effectLst/>
                          <a:latin typeface="Meiryo UI" panose="020B0604030504040204" pitchFamily="50" charset="-128"/>
                          <a:ea typeface="Meiryo UI" panose="020B0604030504040204" pitchFamily="50" charset="-128"/>
                        </a:rPr>
                        <a:t>緊急事態に</a:t>
                      </a:r>
                      <a:r>
                        <a:rPr lang="ja-JP" altLang="en-US" sz="800" b="0" dirty="0" smtClean="0">
                          <a:effectLst/>
                          <a:latin typeface="Meiryo UI" panose="020B0604030504040204" pitchFamily="50" charset="-128"/>
                          <a:ea typeface="Meiryo UI" panose="020B0604030504040204" pitchFamily="50" charset="-128"/>
                        </a:rPr>
                        <a:t>備える</a:t>
                      </a:r>
                      <a:r>
                        <a:rPr lang="en-US" altLang="ja-JP" sz="800" b="0" dirty="0" smtClean="0">
                          <a:effectLst/>
                          <a:latin typeface="Meiryo UI" panose="020B0604030504040204" pitchFamily="50" charset="-128"/>
                          <a:ea typeface="Meiryo UI" panose="020B0604030504040204" pitchFamily="50" charset="-128"/>
                        </a:rPr>
                        <a:t>30</a:t>
                      </a:r>
                      <a:r>
                        <a:rPr lang="ja-JP" altLang="en-US" sz="800" b="0" dirty="0">
                          <a:effectLst/>
                          <a:latin typeface="Meiryo UI" panose="020B0604030504040204" pitchFamily="50" charset="-128"/>
                          <a:ea typeface="Meiryo UI" panose="020B0604030504040204" pitchFamily="50" charset="-128"/>
                        </a:rPr>
                        <a:t>の動詞による基本的な英語表現</a:t>
                      </a:r>
                      <a:br>
                        <a:rPr lang="ja-JP" altLang="en-US" sz="800" b="0" dirty="0">
                          <a:effectLst/>
                          <a:latin typeface="Meiryo UI" panose="020B0604030504040204" pitchFamily="50" charset="-128"/>
                          <a:ea typeface="Meiryo UI" panose="020B0604030504040204" pitchFamily="50" charset="-128"/>
                        </a:rPr>
                      </a:br>
                      <a:r>
                        <a:rPr lang="ja-JP" altLang="en-US" sz="800" b="0" dirty="0">
                          <a:effectLst/>
                          <a:latin typeface="Meiryo UI" panose="020B0604030504040204" pitchFamily="50" charset="-128"/>
                          <a:ea typeface="Meiryo UI" panose="020B0604030504040204" pitchFamily="50" charset="-128"/>
                        </a:rPr>
                        <a:t>〇「多言語コミュニケーションシートの使い方」</a:t>
                      </a:r>
                      <a:br>
                        <a:rPr lang="ja-JP" altLang="en-US" sz="800" b="0" dirty="0">
                          <a:effectLst/>
                          <a:latin typeface="Meiryo UI" panose="020B0604030504040204" pitchFamily="50" charset="-128"/>
                          <a:ea typeface="Meiryo UI" panose="020B0604030504040204" pitchFamily="50" charset="-128"/>
                        </a:rPr>
                      </a:br>
                      <a:r>
                        <a:rPr lang="ja-JP" altLang="en-US" sz="800" b="0" dirty="0">
                          <a:effectLst/>
                          <a:latin typeface="Meiryo UI" panose="020B0604030504040204" pitchFamily="50" charset="-128"/>
                          <a:ea typeface="Meiryo UI" panose="020B0604030504040204" pitchFamily="50" charset="-128"/>
                        </a:rPr>
                        <a:t>〇「スマートフォン等を活用した多言語翻訳ツールの使い方」</a:t>
                      </a:r>
                      <a:endParaRPr lang="ja-JP" altLang="en-US" sz="800" dirty="0">
                        <a:effectLst/>
                        <a:latin typeface="Meiryo UI" panose="020B0604030504040204" pitchFamily="50" charset="-128"/>
                        <a:ea typeface="Meiryo UI" panose="020B0604030504040204" pitchFamily="50" charset="-128"/>
                      </a:endParaRP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723513">
                <a:tc>
                  <a:txBody>
                    <a:bodyPr/>
                    <a:lstStyle/>
                    <a:p>
                      <a:pPr algn="ctr">
                        <a:lnSpc>
                          <a:spcPts val="1200"/>
                        </a:lnSpc>
                      </a:pPr>
                      <a:r>
                        <a:rPr lang="ja-JP" altLang="en-US" sz="800" dirty="0">
                          <a:effectLst/>
                          <a:latin typeface="Meiryo UI" panose="020B0604030504040204" pitchFamily="50" charset="-128"/>
                          <a:ea typeface="Meiryo UI" panose="020B0604030504040204" pitchFamily="50" charset="-128"/>
                        </a:rPr>
                        <a:t>英語会話</a:t>
                      </a:r>
                    </a:p>
                  </a:txBody>
                  <a:tcPr marL="53235" marR="53235" marT="26618" marB="26618" anchor="ctr">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gn="ctr">
                        <a:lnSpc>
                          <a:spcPts val="1200"/>
                        </a:lnSpc>
                      </a:pPr>
                      <a:r>
                        <a:rPr lang="en-US" altLang="ja-JP" sz="800" dirty="0">
                          <a:effectLst/>
                          <a:latin typeface="Meiryo UI" panose="020B0604030504040204" pitchFamily="50" charset="-128"/>
                          <a:ea typeface="Meiryo UI" panose="020B0604030504040204" pitchFamily="50" charset="-128"/>
                        </a:rPr>
                        <a:t>90</a:t>
                      </a:r>
                      <a:r>
                        <a:rPr lang="ja-JP" altLang="en-US" sz="800" dirty="0">
                          <a:effectLst/>
                          <a:latin typeface="Meiryo UI" panose="020B0604030504040204" pitchFamily="50" charset="-128"/>
                          <a:ea typeface="Meiryo UI" panose="020B0604030504040204" pitchFamily="50" charset="-128"/>
                        </a:rPr>
                        <a:t>分</a:t>
                      </a:r>
                    </a:p>
                  </a:txBody>
                  <a:tcPr marL="53235" marR="53235" marT="26618" marB="26618"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tc>
                  <a:txBody>
                    <a:bodyPr/>
                    <a:lstStyle/>
                    <a:p>
                      <a:pPr>
                        <a:lnSpc>
                          <a:spcPts val="1200"/>
                        </a:lnSpc>
                      </a:pPr>
                      <a:r>
                        <a:rPr lang="ja-JP" altLang="en-US" sz="800" dirty="0">
                          <a:effectLst/>
                          <a:latin typeface="Meiryo UI" panose="020B0604030504040204" pitchFamily="50" charset="-128"/>
                          <a:ea typeface="Meiryo UI" panose="020B0604030504040204" pitchFamily="50" charset="-128"/>
                        </a:rPr>
                        <a:t>初級編の各項目に対して、より正しい英語表現、より丁寧な英語表現、より複雑な状況に対応できる英会話を指導</a:t>
                      </a:r>
                      <a:r>
                        <a:rPr lang="ja-JP" altLang="en-US" sz="800" dirty="0" smtClean="0">
                          <a:effectLst/>
                          <a:latin typeface="Meiryo UI" panose="020B0604030504040204" pitchFamily="50" charset="-128"/>
                          <a:ea typeface="Meiryo UI" panose="020B0604030504040204" pitchFamily="50" charset="-128"/>
                        </a:rPr>
                        <a:t>。</a:t>
                      </a:r>
                      <a:r>
                        <a:rPr lang="ja-JP" altLang="en-US" sz="800" dirty="0">
                          <a:effectLst/>
                          <a:latin typeface="Meiryo UI" panose="020B0604030504040204" pitchFamily="50" charset="-128"/>
                          <a:ea typeface="Meiryo UI" panose="020B0604030504040204" pitchFamily="50" charset="-128"/>
                        </a:rPr>
                        <a:t>　場面別の英語会話のうち、以下の点についても学ぶ。</a:t>
                      </a:r>
                      <a:br>
                        <a:rPr lang="ja-JP" altLang="en-US" sz="800" dirty="0">
                          <a:effectLst/>
                          <a:latin typeface="Meiryo UI" panose="020B0604030504040204" pitchFamily="50" charset="-128"/>
                          <a:ea typeface="Meiryo UI" panose="020B0604030504040204" pitchFamily="50" charset="-128"/>
                        </a:rPr>
                      </a:br>
                      <a:r>
                        <a:rPr lang="ja-JP" altLang="en-US" sz="800" dirty="0">
                          <a:effectLst/>
                          <a:latin typeface="Meiryo UI" panose="020B0604030504040204" pitchFamily="50" charset="-128"/>
                          <a:ea typeface="Meiryo UI" panose="020B0604030504040204" pitchFamily="50" charset="-128"/>
                        </a:rPr>
                        <a:t>・レストランや飲食店での対応</a:t>
                      </a:r>
                      <a:br>
                        <a:rPr lang="ja-JP" altLang="en-US" sz="800" dirty="0">
                          <a:effectLst/>
                          <a:latin typeface="Meiryo UI" panose="020B0604030504040204" pitchFamily="50" charset="-128"/>
                          <a:ea typeface="Meiryo UI" panose="020B0604030504040204" pitchFamily="50" charset="-128"/>
                        </a:rPr>
                      </a:br>
                      <a:r>
                        <a:rPr lang="ja-JP" altLang="en-US" sz="800" dirty="0">
                          <a:effectLst/>
                          <a:latin typeface="Meiryo UI" panose="020B0604030504040204" pitchFamily="50" charset="-128"/>
                          <a:ea typeface="Meiryo UI" panose="020B0604030504040204" pitchFamily="50" charset="-128"/>
                        </a:rPr>
                        <a:t>・日本独特なものの表現</a:t>
                      </a:r>
                      <a:br>
                        <a:rPr lang="ja-JP" altLang="en-US" sz="800" dirty="0">
                          <a:effectLst/>
                          <a:latin typeface="Meiryo UI" panose="020B0604030504040204" pitchFamily="50" charset="-128"/>
                          <a:ea typeface="Meiryo UI" panose="020B0604030504040204" pitchFamily="50" charset="-128"/>
                        </a:rPr>
                      </a:br>
                      <a:r>
                        <a:rPr lang="ja-JP" altLang="en-US" sz="800" dirty="0">
                          <a:effectLst/>
                          <a:latin typeface="Meiryo UI" panose="020B0604030504040204" pitchFamily="50" charset="-128"/>
                          <a:ea typeface="Meiryo UI" panose="020B0604030504040204" pitchFamily="50" charset="-128"/>
                        </a:rPr>
                        <a:t>・トラブル対応</a:t>
                      </a:r>
                    </a:p>
                  </a:txBody>
                  <a:tcPr marL="53235" marR="53235" marT="26618" marB="26618"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FFFFF"/>
                    </a:solidFill>
                  </a:tcPr>
                </a:tc>
                <a:extLst>
                  <a:ext uri="{0D108BD9-81ED-4DB2-BD59-A6C34878D82A}">
                    <a16:rowId xmlns:a16="http://schemas.microsoft.com/office/drawing/2014/main" val="10004"/>
                  </a:ext>
                </a:extLst>
              </a:tr>
              <a:tr h="487680">
                <a:tc>
                  <a:txBody>
                    <a:bodyPr/>
                    <a:lstStyle/>
                    <a:p>
                      <a:pPr marL="72000" algn="l">
                        <a:lnSpc>
                          <a:spcPts val="1200"/>
                        </a:lnSpc>
                      </a:pPr>
                      <a:r>
                        <a:rPr lang="ja-JP" altLang="en-US" sz="900" dirty="0" smtClean="0">
                          <a:solidFill>
                            <a:srgbClr val="FF0000"/>
                          </a:solidFill>
                          <a:effectLst/>
                          <a:latin typeface="Meiryo UI" panose="020B0604030504040204" pitchFamily="50" charset="-128"/>
                          <a:ea typeface="Meiryo UI" panose="020B0604030504040204" pitchFamily="50" charset="-128"/>
                        </a:rPr>
                        <a:t>中国語</a:t>
                      </a:r>
                      <a:r>
                        <a:rPr lang="ja-JP" altLang="en-US" sz="900" dirty="0" smtClean="0">
                          <a:effectLst/>
                          <a:latin typeface="Meiryo UI" panose="020B0604030504040204" pitchFamily="50" charset="-128"/>
                          <a:ea typeface="Meiryo UI" panose="020B0604030504040204" pitchFamily="50" charset="-128"/>
                        </a:rPr>
                        <a:t>講師による研修</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9525" cap="flat" cmpd="sng" algn="ctr">
                      <a:no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72000" algn="ctr">
                        <a:lnSpc>
                          <a:spcPts val="1200"/>
                        </a:lnSpc>
                      </a:pPr>
                      <a:r>
                        <a:rPr lang="en-US" altLang="ja-JP" sz="900" dirty="0" smtClean="0">
                          <a:effectLst/>
                          <a:latin typeface="Meiryo UI" panose="020B0604030504040204" pitchFamily="50" charset="-128"/>
                          <a:ea typeface="Meiryo UI" panose="020B0604030504040204" pitchFamily="50" charset="-128"/>
                        </a:rPr>
                        <a:t>50</a:t>
                      </a:r>
                      <a:r>
                        <a:rPr lang="ja-JP" altLang="en-US" sz="900" dirty="0" smtClean="0">
                          <a:effectLst/>
                          <a:latin typeface="Meiryo UI" panose="020B0604030504040204" pitchFamily="50" charset="-128"/>
                          <a:ea typeface="Meiryo UI" panose="020B0604030504040204" pitchFamily="50" charset="-128"/>
                        </a:rPr>
                        <a:t>分</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72000" marR="0" lvl="0" indent="0" algn="l" defTabSz="685800" rtl="0" eaLnBrk="1" fontAlgn="auto" latinLnBrk="0" hangingPunct="1">
                        <a:lnSpc>
                          <a:spcPts val="12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コミュニケーションシートや翻訳アプリなどのツールを実際に活用し、言語がわからなくてもできる対応を身に着けます。</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6350" cap="flat" cmpd="sng" algn="ctr">
                      <a:solidFill>
                        <a:schemeClr val="tx1"/>
                      </a:solidFill>
                      <a:prstDash val="sysDot"/>
                      <a:round/>
                      <a:headEnd type="none" w="med" len="med"/>
                      <a:tailEnd type="none" w="med" len="med"/>
                    </a:lnL>
                    <a:lnR w="9525" cap="flat" cmpd="sng" algn="ctr">
                      <a:noFill/>
                      <a:prstDash val="sysDot"/>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9" name="テキスト ボックス 28"/>
          <p:cNvSpPr txBox="1"/>
          <p:nvPr/>
        </p:nvSpPr>
        <p:spPr>
          <a:xfrm>
            <a:off x="301131" y="4718415"/>
            <a:ext cx="4541803"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カリキュラム</a:t>
            </a:r>
            <a:r>
              <a:rPr lang="ja-JP" altLang="en-US" sz="1200" dirty="0" smtClean="0">
                <a:latin typeface="Meiryo UI" panose="020B0604030504040204" pitchFamily="50" charset="-128"/>
                <a:ea typeface="Meiryo UI" panose="020B0604030504040204" pitchFamily="50" charset="-128"/>
              </a:rPr>
              <a:t>（中級クラス</a:t>
            </a:r>
            <a:r>
              <a:rPr lang="ja-JP" altLang="en-US" sz="1200" dirty="0">
                <a:latin typeface="Meiryo UI" panose="020B0604030504040204" pitchFamily="50" charset="-128"/>
                <a:ea typeface="Meiryo UI" panose="020B0604030504040204" pitchFamily="50" charset="-128"/>
              </a:rPr>
              <a:t>：定員</a:t>
            </a:r>
            <a:r>
              <a:rPr lang="ja-JP" altLang="en-US" sz="1200" dirty="0" smtClean="0">
                <a:latin typeface="Meiryo UI" panose="020B0604030504040204" pitchFamily="50" charset="-128"/>
                <a:ea typeface="Meiryo UI" panose="020B0604030504040204" pitchFamily="50" charset="-128"/>
              </a:rPr>
              <a:t>〇〇名／</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時間）</a:t>
            </a:r>
            <a:endParaRPr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90168" y="7699205"/>
            <a:ext cx="1106668" cy="359201"/>
          </a:xfrm>
          <a:prstGeom prst="rect">
            <a:avLst/>
          </a:prstGeom>
          <a:noFill/>
        </p:spPr>
        <p:txBody>
          <a:bodyPr wrap="square" rtlCol="0">
            <a:spAutoFit/>
          </a:bodyPr>
          <a:lstStyle/>
          <a:p>
            <a:r>
              <a:rPr lang="ja-JP" altLang="en-US" sz="867" dirty="0" smtClean="0">
                <a:solidFill>
                  <a:schemeClr val="accent1">
                    <a:lumMod val="50000"/>
                  </a:schemeClr>
                </a:solidFill>
                <a:latin typeface="Meiryo UI" panose="020B0604030504040204" pitchFamily="50" charset="-128"/>
                <a:ea typeface="Meiryo UI" panose="020B0604030504040204" pitchFamily="50" charset="-128"/>
              </a:rPr>
              <a:t>受講対象者</a:t>
            </a:r>
            <a:endParaRPr lang="en-US" altLang="ja-JP" sz="867"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867" dirty="0" smtClean="0">
                <a:solidFill>
                  <a:schemeClr val="accent1">
                    <a:lumMod val="50000"/>
                  </a:schemeClr>
                </a:solidFill>
                <a:latin typeface="Meiryo UI" panose="020B0604030504040204" pitchFamily="50" charset="-128"/>
                <a:ea typeface="Meiryo UI" panose="020B0604030504040204" pitchFamily="50" charset="-128"/>
              </a:rPr>
              <a:t>の</a:t>
            </a:r>
            <a:r>
              <a:rPr lang="ja-JP" altLang="en-US" sz="867" dirty="0">
                <a:solidFill>
                  <a:schemeClr val="accent1">
                    <a:lumMod val="50000"/>
                  </a:schemeClr>
                </a:solidFill>
                <a:latin typeface="Meiryo UI" panose="020B0604030504040204" pitchFamily="50" charset="-128"/>
                <a:ea typeface="Meiryo UI" panose="020B0604030504040204" pitchFamily="50" charset="-128"/>
              </a:rPr>
              <a:t>イメージ</a:t>
            </a:r>
          </a:p>
        </p:txBody>
      </p:sp>
      <p:sp>
        <p:nvSpPr>
          <p:cNvPr id="31" name="正方形/長方形 30"/>
          <p:cNvSpPr/>
          <p:nvPr/>
        </p:nvSpPr>
        <p:spPr>
          <a:xfrm>
            <a:off x="1252531" y="7641180"/>
            <a:ext cx="5509514" cy="553998"/>
          </a:xfrm>
          <a:prstGeom prst="rect">
            <a:avLst/>
          </a:prstGeom>
        </p:spPr>
        <p:txBody>
          <a:bodyPr wrap="square">
            <a:spAutoFit/>
          </a:bodyPr>
          <a:lstStyle/>
          <a:p>
            <a:pPr marL="171450" indent="-171450">
              <a:lnSpc>
                <a:spcPts val="1200"/>
              </a:lnSpc>
              <a:buFont typeface="Arial" panose="020B0604020202020204" pitchFamily="34" charset="0"/>
              <a:buChar char="•"/>
            </a:pPr>
            <a:r>
              <a:rPr lang="ja-JP" altLang="en-US" sz="800" dirty="0" smtClean="0">
                <a:solidFill>
                  <a:srgbClr val="222222"/>
                </a:solidFill>
                <a:latin typeface="Meiryo UI" panose="020B0604030504040204" pitchFamily="50" charset="-128"/>
                <a:ea typeface="Meiryo UI" panose="020B0604030504040204" pitchFamily="50" charset="-128"/>
              </a:rPr>
              <a:t>ホスピタリティ</a:t>
            </a:r>
            <a:r>
              <a:rPr lang="ja-JP" altLang="en-US" sz="800" dirty="0">
                <a:solidFill>
                  <a:srgbClr val="222222"/>
                </a:solidFill>
                <a:latin typeface="Meiryo UI" panose="020B0604030504040204" pitchFamily="50" charset="-128"/>
                <a:ea typeface="Meiryo UI" panose="020B0604030504040204" pitchFamily="50" charset="-128"/>
              </a:rPr>
              <a:t>の高いサービスの提供により、顧客満足度を高めたい</a:t>
            </a:r>
            <a:r>
              <a:rPr lang="ja-JP" altLang="en-US" sz="800" dirty="0" smtClean="0">
                <a:solidFill>
                  <a:srgbClr val="222222"/>
                </a:solidFill>
                <a:latin typeface="Meiryo UI" panose="020B0604030504040204" pitchFamily="50" charset="-128"/>
                <a:ea typeface="Meiryo UI" panose="020B0604030504040204" pitchFamily="50" charset="-128"/>
              </a:rPr>
              <a:t>方</a:t>
            </a:r>
            <a:endParaRPr lang="en-US" altLang="ja-JP" sz="800" dirty="0">
              <a:latin typeface="Meiryo UI" panose="020B0604030504040204" pitchFamily="50" charset="-128"/>
              <a:ea typeface="Meiryo UI" panose="020B0604030504040204" pitchFamily="50" charset="-128"/>
            </a:endParaRPr>
          </a:p>
          <a:p>
            <a:pPr marL="171450" indent="-171450">
              <a:lnSpc>
                <a:spcPts val="1200"/>
              </a:lnSpc>
              <a:buFont typeface="Arial" panose="020B0604020202020204" pitchFamily="34" charset="0"/>
              <a:buChar char="•"/>
            </a:pPr>
            <a:r>
              <a:rPr lang="ja-JP" altLang="en-US" sz="800" dirty="0" smtClean="0">
                <a:solidFill>
                  <a:srgbClr val="222222"/>
                </a:solidFill>
                <a:latin typeface="Meiryo UI" panose="020B0604030504040204" pitchFamily="50" charset="-128"/>
                <a:ea typeface="Meiryo UI" panose="020B0604030504040204" pitchFamily="50" charset="-128"/>
              </a:rPr>
              <a:t>お客</a:t>
            </a:r>
            <a:r>
              <a:rPr lang="ja-JP" altLang="en-US" sz="800" dirty="0">
                <a:solidFill>
                  <a:srgbClr val="222222"/>
                </a:solidFill>
                <a:latin typeface="Meiryo UI" panose="020B0604030504040204" pitchFamily="50" charset="-128"/>
                <a:ea typeface="Meiryo UI" panose="020B0604030504040204" pitchFamily="50" charset="-128"/>
              </a:rPr>
              <a:t>様からの様々なご要望や質問等にも柔軟で臨機応変な対応ができるよう語学・</a:t>
            </a:r>
            <a:r>
              <a:rPr lang="ja-JP" altLang="en-US" sz="800" dirty="0" smtClean="0">
                <a:solidFill>
                  <a:srgbClr val="222222"/>
                </a:solidFill>
                <a:latin typeface="Meiryo UI" panose="020B0604030504040204" pitchFamily="50" charset="-128"/>
                <a:ea typeface="Meiryo UI" panose="020B0604030504040204" pitchFamily="50" charset="-128"/>
              </a:rPr>
              <a:t>コミュニケーション能力を高めたい方</a:t>
            </a:r>
            <a:endParaRPr lang="en-US" altLang="ja-JP" sz="800" dirty="0">
              <a:latin typeface="Meiryo UI" panose="020B0604030504040204" pitchFamily="50" charset="-128"/>
              <a:ea typeface="Meiryo UI" panose="020B0604030504040204" pitchFamily="50" charset="-128"/>
            </a:endParaRPr>
          </a:p>
          <a:p>
            <a:pPr marL="171450" indent="-171450">
              <a:lnSpc>
                <a:spcPts val="1200"/>
              </a:lnSpc>
              <a:buFont typeface="Arial" panose="020B0604020202020204" pitchFamily="34" charset="0"/>
              <a:buChar char="•"/>
            </a:pPr>
            <a:r>
              <a:rPr lang="ja-JP" altLang="en-US" sz="800" dirty="0" smtClean="0">
                <a:solidFill>
                  <a:srgbClr val="222222"/>
                </a:solidFill>
                <a:latin typeface="Meiryo UI" panose="020B0604030504040204" pitchFamily="50" charset="-128"/>
                <a:ea typeface="Meiryo UI" panose="020B0604030504040204" pitchFamily="50" charset="-128"/>
              </a:rPr>
              <a:t>アレルギー</a:t>
            </a:r>
            <a:r>
              <a:rPr lang="ja-JP" altLang="en-US" sz="800" dirty="0">
                <a:solidFill>
                  <a:srgbClr val="222222"/>
                </a:solidFill>
                <a:latin typeface="Meiryo UI" panose="020B0604030504040204" pitchFamily="50" charset="-128"/>
                <a:ea typeface="Meiryo UI" panose="020B0604030504040204" pitchFamily="50" charset="-128"/>
              </a:rPr>
              <a:t>や宗教等の違いにも配慮した対応を学び、様々なお客様を迎えしたい方</a:t>
            </a:r>
            <a:endParaRPr lang="ja-JP" altLang="en-US" sz="800" dirty="0">
              <a:latin typeface="Meiryo UI" panose="020B0604030504040204" pitchFamily="50" charset="-128"/>
              <a:ea typeface="Meiryo UI" panose="020B0604030504040204" pitchFamily="50" charset="-128"/>
            </a:endParaRPr>
          </a:p>
        </p:txBody>
      </p:sp>
      <p:sp>
        <p:nvSpPr>
          <p:cNvPr id="34" name="角丸四角形 33"/>
          <p:cNvSpPr/>
          <p:nvPr/>
        </p:nvSpPr>
        <p:spPr>
          <a:xfrm>
            <a:off x="7103472" y="6999674"/>
            <a:ext cx="3134746" cy="28269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a:solidFill>
                  <a:prstClr val="black"/>
                </a:solidFill>
                <a:latin typeface="Meiryo UI" panose="020B0604030504040204" pitchFamily="50" charset="-128"/>
                <a:ea typeface="Meiryo UI" panose="020B0604030504040204" pitchFamily="50" charset="-128"/>
              </a:rPr>
              <a:t>参加申込の</a:t>
            </a:r>
            <a:r>
              <a:rPr lang="ja-JP" altLang="en-US" sz="1400" dirty="0" smtClean="0">
                <a:solidFill>
                  <a:prstClr val="black"/>
                </a:solidFill>
                <a:latin typeface="Meiryo UI" panose="020B0604030504040204" pitchFamily="50" charset="-128"/>
                <a:ea typeface="Meiryo UI" panose="020B0604030504040204" pitchFamily="50" charset="-128"/>
              </a:rPr>
              <a:t>方法は</a:t>
            </a:r>
            <a:r>
              <a:rPr lang="ja-JP" altLang="en-US" sz="1400" dirty="0">
                <a:solidFill>
                  <a:prstClr val="black"/>
                </a:solidFill>
                <a:latin typeface="Meiryo UI" panose="020B0604030504040204" pitchFamily="50" charset="-128"/>
                <a:ea typeface="Meiryo UI" panose="020B0604030504040204" pitchFamily="50" charset="-128"/>
              </a:rPr>
              <a:t>お任せします。</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（参加申込書を必要とする場合は、参加申込書の作成もお願いします）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左記は一例となります</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参加者リストを研修終了後に</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ご提出をいただきますが、</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その際に必要な情報は、</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「氏名」「所属機関」です。</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よろしくお願いします。</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35" name="直線矢印コネクタ 34"/>
          <p:cNvCxnSpPr>
            <a:endCxn id="34" idx="1"/>
          </p:cNvCxnSpPr>
          <p:nvPr/>
        </p:nvCxnSpPr>
        <p:spPr>
          <a:xfrm flipV="1">
            <a:off x="5399095" y="8413144"/>
            <a:ext cx="1704377" cy="363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7112238" y="3415802"/>
            <a:ext cx="3134746" cy="39825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実施日を打ち替えてください</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36" name="角丸四角形 35"/>
          <p:cNvSpPr/>
          <p:nvPr/>
        </p:nvSpPr>
        <p:spPr>
          <a:xfrm>
            <a:off x="-3170452" y="6982622"/>
            <a:ext cx="2939089" cy="65855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中国語講師または韓国語講師</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ご</a:t>
            </a:r>
            <a:r>
              <a:rPr lang="ja-JP" altLang="en-US" sz="1400" dirty="0">
                <a:solidFill>
                  <a:prstClr val="black"/>
                </a:solidFill>
                <a:latin typeface="Meiryo UI" panose="020B0604030504040204" pitchFamily="50" charset="-128"/>
                <a:ea typeface="Meiryo UI" panose="020B0604030504040204" pitchFamily="50" charset="-128"/>
              </a:rPr>
              <a:t>選択</a:t>
            </a:r>
            <a:r>
              <a:rPr lang="ja-JP" altLang="en-US" sz="1400" dirty="0" smtClean="0">
                <a:solidFill>
                  <a:prstClr val="black"/>
                </a:solidFill>
                <a:latin typeface="Meiryo UI" panose="020B0604030504040204" pitchFamily="50" charset="-128"/>
                <a:ea typeface="Meiryo UI" panose="020B0604030504040204" pitchFamily="50" charset="-128"/>
              </a:rPr>
              <a:t>に合わせ打ち替えてください</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37" name="直線矢印コネクタ 36"/>
          <p:cNvCxnSpPr/>
          <p:nvPr/>
        </p:nvCxnSpPr>
        <p:spPr>
          <a:xfrm flipV="1">
            <a:off x="-231363" y="7220641"/>
            <a:ext cx="657024" cy="26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58" y="833860"/>
            <a:ext cx="3341867" cy="1875600"/>
          </a:xfrm>
          <a:prstGeom prst="rect">
            <a:avLst/>
          </a:prstGeom>
        </p:spPr>
      </p:pic>
      <p:pic>
        <p:nvPicPr>
          <p:cNvPr id="39" name="図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675" y="832557"/>
            <a:ext cx="2814525" cy="1875881"/>
          </a:xfrm>
          <a:prstGeom prst="rect">
            <a:avLst/>
          </a:prstGeom>
        </p:spPr>
      </p:pic>
    </p:spTree>
    <p:extLst>
      <p:ext uri="{BB962C8B-B14F-4D97-AF65-F5344CB8AC3E}">
        <p14:creationId xmlns:p14="http://schemas.microsoft.com/office/powerpoint/2010/main" val="207777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458398" y="421118"/>
            <a:ext cx="6151408" cy="4673074"/>
          </a:xfrm>
          <a:prstGeom prst="rect">
            <a:avLst/>
          </a:prstGeom>
          <a:noFill/>
        </p:spPr>
        <p:txBody>
          <a:bodyPr wrap="square" rtlCol="0">
            <a:spAutoFit/>
          </a:bodyPr>
          <a:lstStyle/>
          <a:p>
            <a:pPr>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単なる語学研修ではありません！</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訪日外国人旅行者への接客で重要なシーンにスポットを</a:t>
            </a:r>
            <a:r>
              <a:rPr lang="ja-JP" altLang="en-US" sz="1050" dirty="0" smtClean="0">
                <a:solidFill>
                  <a:prstClr val="black"/>
                </a:solidFill>
                <a:latin typeface="Meiryo UI" panose="020B0604030504040204" pitchFamily="50" charset="-128"/>
                <a:ea typeface="Meiryo UI" panose="020B0604030504040204" pitchFamily="50" charset="-128"/>
              </a:rPr>
              <a:t>当て</a:t>
            </a:r>
            <a:endParaRPr lang="en-US" altLang="ja-JP" sz="1050" dirty="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カリキュラム</a:t>
            </a:r>
            <a:r>
              <a:rPr lang="ja-JP" altLang="en-US" sz="1050" dirty="0">
                <a:solidFill>
                  <a:prstClr val="black"/>
                </a:solidFill>
                <a:latin typeface="Meiryo UI" panose="020B0604030504040204" pitchFamily="50" charset="-128"/>
                <a:ea typeface="Meiryo UI" panose="020B0604030504040204" pitchFamily="50" charset="-128"/>
              </a:rPr>
              <a:t>が組まれています。インバウンド対応を学ぶ内容で</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語学</a:t>
            </a:r>
            <a:r>
              <a:rPr lang="ja-JP" altLang="en-US" sz="1050" dirty="0">
                <a:solidFill>
                  <a:prstClr val="black"/>
                </a:solidFill>
                <a:latin typeface="Meiryo UI" panose="020B0604030504040204" pitchFamily="50" charset="-128"/>
                <a:ea typeface="Meiryo UI" panose="020B0604030504040204" pitchFamily="50" charset="-128"/>
              </a:rPr>
              <a:t>の初心者でも参加できる実践的なカリキュラムです</a:t>
            </a:r>
            <a:r>
              <a:rPr lang="ja-JP" altLang="en-US" sz="1050" dirty="0" smtClean="0">
                <a:solidFill>
                  <a:prstClr val="black"/>
                </a:solidFill>
                <a:latin typeface="Meiryo UI" panose="020B0604030504040204" pitchFamily="50" charset="-128"/>
                <a:ea typeface="Meiryo UI" panose="020B0604030504040204" pitchFamily="50" charset="-128"/>
              </a:rPr>
              <a:t>。　</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487"/>
              </a:spcAft>
            </a:pPr>
            <a:r>
              <a:rPr lang="ja-JP" altLang="en-US" sz="1050" dirty="0">
                <a:solidFill>
                  <a:srgbClr val="FF0000"/>
                </a:solidFill>
                <a:latin typeface="Meiryo UI" panose="020B0604030504040204" pitchFamily="50" charset="-128"/>
                <a:ea typeface="Meiryo UI" panose="020B0604030504040204" pitchFamily="50" charset="-128"/>
              </a:rPr>
              <a:t>初級クラスと中級クラスの</a:t>
            </a:r>
            <a:r>
              <a:rPr lang="en-US" altLang="ja-JP" sz="1050" dirty="0">
                <a:solidFill>
                  <a:srgbClr val="FF0000"/>
                </a:solidFill>
                <a:latin typeface="Meiryo UI" panose="020B0604030504040204" pitchFamily="50" charset="-128"/>
                <a:ea typeface="Meiryo UI" panose="020B0604030504040204" pitchFamily="50" charset="-128"/>
              </a:rPr>
              <a:t>2</a:t>
            </a:r>
            <a:r>
              <a:rPr lang="ja-JP" altLang="en-US" sz="1050" dirty="0">
                <a:solidFill>
                  <a:srgbClr val="FF0000"/>
                </a:solidFill>
                <a:latin typeface="Meiryo UI" panose="020B0604030504040204" pitchFamily="50" charset="-128"/>
                <a:ea typeface="Meiryo UI" panose="020B0604030504040204" pitchFamily="50" charset="-128"/>
              </a:rPr>
              <a:t>つ、研修カリキュラムを準備</a:t>
            </a:r>
            <a:r>
              <a:rPr lang="ja-JP" altLang="en-US" sz="1050" dirty="0">
                <a:solidFill>
                  <a:prstClr val="black"/>
                </a:solidFill>
                <a:latin typeface="Meiryo UI" panose="020B0604030504040204" pitchFamily="50" charset="-128"/>
                <a:ea typeface="Meiryo UI" panose="020B0604030504040204" pitchFamily="50" charset="-128"/>
              </a:rPr>
              <a:t>しています。</a:t>
            </a:r>
            <a:endParaRPr lang="en-US" altLang="ja-JP" sz="1050" dirty="0">
              <a:solidFill>
                <a:prstClr val="black"/>
              </a:solidFill>
              <a:latin typeface="Meiryo UI" panose="020B0604030504040204" pitchFamily="50" charset="-128"/>
              <a:ea typeface="Meiryo UI" panose="020B0604030504040204" pitchFamily="50" charset="-128"/>
            </a:endParaRPr>
          </a:p>
          <a:p>
            <a:pPr>
              <a:spcAft>
                <a:spcPts val="500"/>
              </a:spcAft>
            </a:pPr>
            <a:r>
              <a:rPr lang="ja-JP" altLang="en-US" sz="1050" b="1" u="sng" dirty="0" smtClean="0">
                <a:solidFill>
                  <a:srgbClr val="0070C0"/>
                </a:solidFill>
                <a:latin typeface="Meiryo UI" panose="020B0604030504040204" pitchFamily="50" charset="-128"/>
                <a:ea typeface="Meiryo UI" panose="020B0604030504040204" pitchFamily="50" charset="-128"/>
              </a:rPr>
              <a:t>インバウンド</a:t>
            </a:r>
            <a:r>
              <a:rPr lang="ja-JP" altLang="en-US" sz="1050" b="1" u="sng" dirty="0">
                <a:solidFill>
                  <a:srgbClr val="0070C0"/>
                </a:solidFill>
                <a:latin typeface="Meiryo UI" panose="020B0604030504040204" pitchFamily="50" charset="-128"/>
                <a:ea typeface="Meiryo UI" panose="020B0604030504040204" pitchFamily="50" charset="-128"/>
              </a:rPr>
              <a:t>対応のプロが講師です！</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全国通訳案内士は、様々な訪日外国人旅行者</a:t>
            </a:r>
            <a:r>
              <a:rPr lang="ja-JP" altLang="en-US" sz="1050" dirty="0" smtClean="0">
                <a:solidFill>
                  <a:prstClr val="black"/>
                </a:solidFill>
                <a:latin typeface="Meiryo UI" panose="020B0604030504040204" pitchFamily="50" charset="-128"/>
                <a:ea typeface="Meiryo UI" panose="020B0604030504040204" pitchFamily="50" charset="-128"/>
              </a:rPr>
              <a:t>を</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ご案内</a:t>
            </a:r>
            <a:r>
              <a:rPr lang="ja-JP" altLang="en-US" sz="1050" dirty="0">
                <a:solidFill>
                  <a:prstClr val="black"/>
                </a:solidFill>
                <a:latin typeface="Meiryo UI" panose="020B0604030504040204" pitchFamily="50" charset="-128"/>
                <a:ea typeface="Meiryo UI" panose="020B0604030504040204" pitchFamily="50" charset="-128"/>
              </a:rPr>
              <a:t>しているインバウンド対応のプロです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全国</a:t>
            </a:r>
            <a:r>
              <a:rPr lang="ja-JP" altLang="en-US" sz="1050" dirty="0">
                <a:solidFill>
                  <a:prstClr val="black"/>
                </a:solidFill>
                <a:latin typeface="Meiryo UI" panose="020B0604030504040204" pitchFamily="50" charset="-128"/>
                <a:ea typeface="Meiryo UI" panose="020B0604030504040204" pitchFamily="50" charset="-128"/>
              </a:rPr>
              <a:t>通訳案内士の国家資格を有する人材の中から</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講師</a:t>
            </a:r>
            <a:r>
              <a:rPr lang="ja-JP" altLang="en-US" sz="1050" dirty="0">
                <a:solidFill>
                  <a:prstClr val="black"/>
                </a:solidFill>
                <a:latin typeface="Meiryo UI" panose="020B0604030504040204" pitchFamily="50" charset="-128"/>
                <a:ea typeface="Meiryo UI" panose="020B0604030504040204" pitchFamily="50" charset="-128"/>
              </a:rPr>
              <a:t>養成事業で選定された人材を講師に据えました</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これでインバウンド対応も怖くない！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スマホやコミュニケーションシートの利用方法を習得し</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語学</a:t>
            </a:r>
            <a:r>
              <a:rPr lang="ja-JP" altLang="en-US" sz="1050" dirty="0">
                <a:solidFill>
                  <a:prstClr val="black"/>
                </a:solidFill>
                <a:latin typeface="Meiryo UI" panose="020B0604030504040204" pitchFamily="50" charset="-128"/>
                <a:ea typeface="Meiryo UI" panose="020B0604030504040204" pitchFamily="50" charset="-128"/>
              </a:rPr>
              <a:t>が苦手な方でもインバウンドに対応できることを学びます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英語以外の対応も可能に</a:t>
            </a:r>
            <a:r>
              <a:rPr lang="ja-JP" altLang="en-US" sz="1050" b="1" u="sng" dirty="0" smtClean="0">
                <a:solidFill>
                  <a:srgbClr val="0070C0"/>
                </a:solidFill>
                <a:latin typeface="Meiryo UI" panose="020B0604030504040204" pitchFamily="50" charset="-128"/>
                <a:ea typeface="Meiryo UI" panose="020B0604030504040204" pitchFamily="50" charset="-128"/>
              </a:rPr>
              <a:t>！</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研修参加者に配布されるコミュニケーションシートは</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rPr>
              <a:t>か国</a:t>
            </a:r>
            <a:r>
              <a:rPr lang="en-US" altLang="ja-JP" sz="1050" dirty="0" smtClean="0">
                <a:solidFill>
                  <a:prstClr val="black"/>
                </a:solidFill>
                <a:latin typeface="Meiryo UI" panose="020B0604030504040204" pitchFamily="50" charset="-128"/>
                <a:ea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rPr>
              <a:t>冊</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分</a:t>
            </a:r>
            <a:r>
              <a:rPr lang="ja-JP" altLang="en-US" sz="1050" dirty="0">
                <a:solidFill>
                  <a:prstClr val="black"/>
                </a:solidFill>
                <a:latin typeface="Meiryo UI" panose="020B0604030504040204" pitchFamily="50" charset="-128"/>
                <a:ea typeface="Meiryo UI" panose="020B0604030504040204" pitchFamily="50" charset="-128"/>
              </a:rPr>
              <a:t>あり様々な言語に対応できるツールになっています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教材が豊富で素晴らしい！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訪日外国人旅行者に対する典型的なシーンを洗い出し、その部分に特化した対応例を集約しています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これ</a:t>
            </a:r>
            <a:r>
              <a:rPr lang="ja-JP" altLang="en-US" sz="1050" dirty="0">
                <a:solidFill>
                  <a:prstClr val="black"/>
                </a:solidFill>
                <a:latin typeface="Meiryo UI" panose="020B0604030504040204" pitchFamily="50" charset="-128"/>
                <a:ea typeface="Meiryo UI" panose="020B0604030504040204" pitchFamily="50" charset="-128"/>
              </a:rPr>
              <a:t>まで困っていたインバウンドに対応する様々な場面でも対処できるよう、本研修の教材一式に</a:t>
            </a:r>
            <a:r>
              <a:rPr lang="ja-JP" altLang="en-US" sz="1050" dirty="0" smtClean="0">
                <a:solidFill>
                  <a:prstClr val="black"/>
                </a:solidFill>
                <a:latin typeface="Meiryo UI" panose="020B0604030504040204" pitchFamily="50" charset="-128"/>
                <a:ea typeface="Meiryo UI" panose="020B0604030504040204" pitchFamily="50" charset="-128"/>
              </a:rPr>
              <a:t>は</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多くの対応例</a:t>
            </a:r>
            <a:r>
              <a:rPr lang="ja-JP" altLang="en-US" sz="1050" dirty="0">
                <a:solidFill>
                  <a:prstClr val="black"/>
                </a:solidFill>
                <a:latin typeface="Meiryo UI" panose="020B0604030504040204" pitchFamily="50" charset="-128"/>
                <a:ea typeface="Meiryo UI" panose="020B0604030504040204" pitchFamily="50" charset="-128"/>
              </a:rPr>
              <a:t>が収められ、学習内容をそのまま実践に移せるよう配慮されています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本事業</a:t>
            </a:r>
            <a:r>
              <a:rPr lang="ja-JP" altLang="en-US" sz="1050" dirty="0">
                <a:solidFill>
                  <a:prstClr val="black"/>
                </a:solidFill>
                <a:latin typeface="Meiryo UI" panose="020B0604030504040204" pitchFamily="50" charset="-128"/>
                <a:ea typeface="Meiryo UI" panose="020B0604030504040204" pitchFamily="50" charset="-128"/>
              </a:rPr>
              <a:t>のために専門家が制作した充実</a:t>
            </a:r>
            <a:r>
              <a:rPr lang="ja-JP" altLang="en-US" sz="1050" dirty="0" smtClean="0">
                <a:solidFill>
                  <a:prstClr val="black"/>
                </a:solidFill>
                <a:latin typeface="Meiryo UI" panose="020B0604030504040204" pitchFamily="50" charset="-128"/>
                <a:ea typeface="Meiryo UI" panose="020B0604030504040204" pitchFamily="50" charset="-128"/>
              </a:rPr>
              <a:t>の</a:t>
            </a:r>
            <a:r>
              <a:rPr lang="ja-JP" altLang="en-US" sz="1050" dirty="0" smtClean="0">
                <a:solidFill>
                  <a:srgbClr val="FF0000"/>
                </a:solidFill>
                <a:latin typeface="Meiryo UI" panose="020B0604030504040204" pitchFamily="50" charset="-128"/>
                <a:ea typeface="Meiryo UI" panose="020B0604030504040204" pitchFamily="50" charset="-128"/>
              </a:rPr>
              <a:t>６種類</a:t>
            </a:r>
            <a:r>
              <a:rPr lang="ja-JP" altLang="en-US" sz="1050" dirty="0">
                <a:solidFill>
                  <a:srgbClr val="FF0000"/>
                </a:solidFill>
                <a:latin typeface="Meiryo UI" panose="020B0604030504040204" pitchFamily="50" charset="-128"/>
                <a:ea typeface="Meiryo UI" panose="020B0604030504040204" pitchFamily="50" charset="-128"/>
              </a:rPr>
              <a:t>の教材は、インバウンドの対応シーンに絞ったオリジナル</a:t>
            </a:r>
            <a:r>
              <a:rPr lang="ja-JP" altLang="en-US" sz="1050" dirty="0" smtClean="0">
                <a:solidFill>
                  <a:prstClr val="black"/>
                </a:solidFill>
                <a:latin typeface="Meiryo UI" panose="020B0604030504040204" pitchFamily="50" charset="-128"/>
                <a:ea typeface="Meiryo UI" panose="020B0604030504040204" pitchFamily="50" charset="-128"/>
              </a:rPr>
              <a:t>の</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力作</a:t>
            </a:r>
            <a:r>
              <a:rPr lang="ja-JP" altLang="en-US" sz="1050" dirty="0">
                <a:solidFill>
                  <a:prstClr val="black"/>
                </a:solidFill>
                <a:latin typeface="Meiryo UI" panose="020B0604030504040204" pitchFamily="50" charset="-128"/>
                <a:ea typeface="Meiryo UI" panose="020B0604030504040204" pitchFamily="50" charset="-128"/>
              </a:rPr>
              <a:t>です</a:t>
            </a:r>
            <a:r>
              <a:rPr lang="ja-JP" altLang="en-US" sz="1050" dirty="0" smtClean="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６</a:t>
            </a:r>
            <a:r>
              <a:rPr lang="ja-JP" altLang="en-US" sz="1050" dirty="0" smtClean="0">
                <a:solidFill>
                  <a:prstClr val="black"/>
                </a:solidFill>
                <a:latin typeface="Meiryo UI" panose="020B0604030504040204" pitchFamily="50" charset="-128"/>
                <a:ea typeface="Meiryo UI" panose="020B0604030504040204" pitchFamily="50" charset="-128"/>
              </a:rPr>
              <a:t>種類</a:t>
            </a:r>
            <a:r>
              <a:rPr lang="ja-JP" altLang="en-US" sz="1050" dirty="0">
                <a:solidFill>
                  <a:prstClr val="black"/>
                </a:solidFill>
                <a:latin typeface="Meiryo UI" panose="020B0604030504040204" pitchFamily="50" charset="-128"/>
                <a:ea typeface="Meiryo UI" panose="020B0604030504040204" pitchFamily="50" charset="-128"/>
              </a:rPr>
              <a:t>（３種類のテキスト</a:t>
            </a:r>
            <a:r>
              <a:rPr lang="ja-JP" altLang="en-US" sz="1050" dirty="0" smtClean="0">
                <a:solidFill>
                  <a:prstClr val="black"/>
                </a:solidFill>
                <a:latin typeface="Meiryo UI" panose="020B0604030504040204" pitchFamily="50" charset="-128"/>
                <a:ea typeface="Meiryo UI" panose="020B0604030504040204" pitchFamily="50" charset="-128"/>
              </a:rPr>
              <a:t>、３種類</a:t>
            </a:r>
            <a:r>
              <a:rPr lang="ja-JP" altLang="en-US" sz="1050" dirty="0">
                <a:solidFill>
                  <a:prstClr val="black"/>
                </a:solidFill>
                <a:latin typeface="Meiryo UI" panose="020B0604030504040204" pitchFamily="50" charset="-128"/>
                <a:ea typeface="Meiryo UI" panose="020B0604030504040204" pitchFamily="50" charset="-128"/>
              </a:rPr>
              <a:t>のコミュニケーションシート）の教材を</a:t>
            </a:r>
            <a:r>
              <a:rPr lang="ja-JP" altLang="en-US" sz="1050" dirty="0">
                <a:solidFill>
                  <a:srgbClr val="FF0000"/>
                </a:solidFill>
                <a:latin typeface="Meiryo UI" panose="020B0604030504040204" pitchFamily="50" charset="-128"/>
                <a:ea typeface="Meiryo UI" panose="020B0604030504040204" pitchFamily="50" charset="-128"/>
              </a:rPr>
              <a:t>参加者全員に配布</a:t>
            </a:r>
            <a:r>
              <a:rPr lang="ja-JP" altLang="en-US" sz="1050" dirty="0">
                <a:solidFill>
                  <a:prstClr val="black"/>
                </a:solidFill>
                <a:latin typeface="Meiryo UI" panose="020B0604030504040204" pitchFamily="50" charset="-128"/>
                <a:ea typeface="Meiryo UI" panose="020B0604030504040204" pitchFamily="50" charset="-128"/>
              </a:rPr>
              <a:t>します</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8398" y="114763"/>
            <a:ext cx="2017448" cy="338554"/>
          </a:xfrm>
          <a:prstGeom prst="rect">
            <a:avLst/>
          </a:prstGeom>
          <a:noFill/>
        </p:spPr>
        <p:txBody>
          <a:bodyPr wrap="square" rtlCol="0">
            <a:spAutoFit/>
          </a:bodyPr>
          <a:lstStyle/>
          <a:p>
            <a:r>
              <a:rPr lang="ja-JP" altLang="en-US" sz="1600" b="1" dirty="0" smtClean="0">
                <a:solidFill>
                  <a:srgbClr val="5B9BD5">
                    <a:lumMod val="50000"/>
                  </a:srgbClr>
                </a:solidFill>
                <a:latin typeface="Meiryo UI" panose="020B0604030504040204" pitchFamily="50" charset="-128"/>
                <a:ea typeface="Meiryo UI" panose="020B0604030504040204" pitchFamily="50" charset="-128"/>
              </a:rPr>
              <a:t>研修のポイント</a:t>
            </a:r>
            <a:endParaRPr lang="ja-JP" altLang="en-US" sz="1600" b="1" dirty="0">
              <a:solidFill>
                <a:srgbClr val="5B9BD5">
                  <a:lumMod val="50000"/>
                </a:srgbClr>
              </a:solidFill>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903628328"/>
              </p:ext>
            </p:extLst>
          </p:nvPr>
        </p:nvGraphicFramePr>
        <p:xfrm>
          <a:off x="458398" y="5126024"/>
          <a:ext cx="5981591" cy="4572000"/>
        </p:xfrm>
        <a:graphic>
          <a:graphicData uri="http://schemas.openxmlformats.org/drawingml/2006/table">
            <a:tbl>
              <a:tblPr firstRow="1" bandRow="1">
                <a:tableStyleId>{5C22544A-7EE6-4342-B048-85BDC9FD1C3A}</a:tableStyleId>
              </a:tblPr>
              <a:tblGrid>
                <a:gridCol w="634422">
                  <a:extLst>
                    <a:ext uri="{9D8B030D-6E8A-4147-A177-3AD203B41FA5}">
                      <a16:colId xmlns:a16="http://schemas.microsoft.com/office/drawing/2014/main" val="20000"/>
                    </a:ext>
                  </a:extLst>
                </a:gridCol>
                <a:gridCol w="5347169">
                  <a:extLst>
                    <a:ext uri="{9D8B030D-6E8A-4147-A177-3AD203B41FA5}">
                      <a16:colId xmlns:a16="http://schemas.microsoft.com/office/drawing/2014/main" val="20001"/>
                    </a:ext>
                  </a:extLst>
                </a:gridCol>
              </a:tblGrid>
              <a:tr h="22648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通訳案内士が教える外国人受け入れの基礎知識（全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123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0"/>
                  </a:ext>
                </a:extLst>
              </a:tr>
              <a:tr h="683497">
                <a:tc>
                  <a:txBody>
                    <a:bodyPr/>
                    <a:lstStyle/>
                    <a:p>
                      <a:endParaRPr kumimoji="1" lang="ja-JP" altLang="en-US" sz="110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訪日外国人旅行者の接遇のプロである全国通訳案内士が、外国人のお客様を受け入れるに</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あたって知っておくべき基本的な知識を解説しています。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また、対応できない言語をお話しされるお客様ともしっかりコミュニケーションが取れる、</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簡単で便利なアプリの使い方などについても丁寧に解説しています。</a:t>
                      </a:r>
                      <a:endParaRPr kumimoji="1" lang="ja-JP" altLang="en-US" sz="1050" dirty="0"/>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英語テキスト（初級）（全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150</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631530">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現場ですぐに使える実用例文～これでばっちり！外国人のお客様対応～</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外国人のお客様への受け入れ対応にまだ踏み出せないでいる方や、これから強化していきたい方、外国人のお客様対応のコツを学びたい方を対象に作られたテキストです。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言葉に頼らないコミュニケーションのコツや工夫を場面ごとに例を挙げて解説しています。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英語テキスト（中級）（全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163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noFill/>
                  </a:tcPr>
                </a:tc>
                <a:tc hMerge="1">
                  <a:txBody>
                    <a:bodyPr/>
                    <a:lstStyle/>
                    <a:p>
                      <a:endParaRPr kumimoji="1" lang="ja-JP" altLang="en-US"/>
                    </a:p>
                  </a:txBody>
                  <a:tcPr/>
                </a:tc>
                <a:extLst>
                  <a:ext uri="{0D108BD9-81ED-4DB2-BD59-A6C34878D82A}">
                    <a16:rowId xmlns:a16="http://schemas.microsoft.com/office/drawing/2014/main" val="10004"/>
                  </a:ext>
                </a:extLst>
              </a:tr>
              <a:tr h="738812">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難しい場面も対応できる！～カリスマ通訳案内士が教える中級英会話集～</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外国人のお客様の満足度を高めるために本書をご活用ください。</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お客様からの様々なご要望、ご質問に柔軟で臨機応変な対応をするために</a:t>
                      </a:r>
                      <a:endParaRPr lang="en-US" altLang="ja-JP" sz="1050" dirty="0" smtClean="0">
                        <a:effectLst/>
                        <a:latin typeface="Meiryo UI" panose="020B0604030504040204" pitchFamily="50" charset="-128"/>
                        <a:ea typeface="Meiryo UI" panose="020B0604030504040204" pitchFamily="50" charset="-128"/>
                      </a:endParaRP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役立つ表現と厳選された単語を紹介します。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コミュニケーションシート（</a:t>
                      </a:r>
                      <a:r>
                        <a:rPr lang="en-US" altLang="ja-JP" sz="1050" b="1" u="sng" dirty="0" smtClean="0">
                          <a:solidFill>
                            <a:schemeClr val="tx1"/>
                          </a:solidFill>
                          <a:effectLst/>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言語</a:t>
                      </a:r>
                      <a:r>
                        <a:rPr lang="en-US" altLang="ja-JP" sz="1050" b="1" u="sng" dirty="0" smtClean="0">
                          <a:solidFill>
                            <a:schemeClr val="tx1"/>
                          </a:solidFill>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冊）（</a:t>
                      </a:r>
                      <a:r>
                        <a:rPr lang="en-US" altLang="ja-JP" sz="1050" b="1" u="sng" dirty="0" smtClean="0">
                          <a:solidFill>
                            <a:schemeClr val="tx1"/>
                          </a:solidFill>
                          <a:latin typeface="Meiryo UI" panose="020B0604030504040204" pitchFamily="50" charset="-128"/>
                          <a:ea typeface="Meiryo UI" panose="020B0604030504040204" pitchFamily="50" charset="-128"/>
                        </a:rPr>
                        <a:t>1</a:t>
                      </a:r>
                      <a:r>
                        <a:rPr lang="ja-JP" altLang="en-US" sz="1050" b="1" u="sng" dirty="0" smtClean="0">
                          <a:solidFill>
                            <a:schemeClr val="tx1"/>
                          </a:solidFill>
                          <a:latin typeface="Meiryo UI" panose="020B0604030504040204" pitchFamily="50" charset="-128"/>
                          <a:ea typeface="Meiryo UI" panose="020B0604030504040204" pitchFamily="50" charset="-128"/>
                        </a:rPr>
                        <a:t>冊あたり</a:t>
                      </a:r>
                      <a:r>
                        <a:rPr lang="en-US" altLang="ja-JP" sz="1050" b="1" u="sng" dirty="0" smtClean="0">
                          <a:solidFill>
                            <a:schemeClr val="tx1"/>
                          </a:solidFill>
                          <a:latin typeface="Meiryo UI" panose="020B0604030504040204" pitchFamily="50" charset="-128"/>
                          <a:ea typeface="Meiryo UI" panose="020B0604030504040204" pitchFamily="50" charset="-128"/>
                        </a:rPr>
                        <a:t>28</a:t>
                      </a:r>
                      <a:r>
                        <a:rPr lang="ja-JP" altLang="en-US" sz="1050" b="1" u="sng" dirty="0" smtClean="0">
                          <a:solidFill>
                            <a:schemeClr val="tx1"/>
                          </a:solidFill>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6"/>
                  </a:ext>
                </a:extLst>
              </a:tr>
              <a:tr h="681326">
                <a:tc>
                  <a:txBody>
                    <a:bodyPr/>
                    <a:lstStyle/>
                    <a:p>
                      <a:endParaRPr kumimoji="1" lang="ja-JP" altLang="en-US" sz="1050" dirty="0">
                        <a:solidFill>
                          <a:schemeClr val="tx1"/>
                        </a:solidFill>
                      </a:endParaRPr>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72000">
                        <a:lnSpc>
                          <a:spcPts val="1500"/>
                        </a:lnSpc>
                      </a:pPr>
                      <a:r>
                        <a:rPr lang="ja-JP" altLang="en-US" sz="1050" b="1" dirty="0" smtClean="0">
                          <a:solidFill>
                            <a:schemeClr val="tx1"/>
                          </a:solidFill>
                          <a:effectLst/>
                          <a:latin typeface="Meiryo UI" panose="020B0604030504040204" pitchFamily="50" charset="-128"/>
                          <a:ea typeface="Meiryo UI" panose="020B0604030504040204" pitchFamily="50" charset="-128"/>
                        </a:rPr>
                        <a:t>ペンや指で押さえて使えるコミュニケーションシート</a:t>
                      </a:r>
                    </a:p>
                    <a:p>
                      <a:pPr marL="72000">
                        <a:lnSpc>
                          <a:spcPts val="1500"/>
                        </a:lnSpc>
                      </a:pPr>
                      <a:r>
                        <a:rPr lang="ja-JP" altLang="en-US" sz="1050" dirty="0" smtClean="0">
                          <a:solidFill>
                            <a:schemeClr val="tx1"/>
                          </a:solidFill>
                          <a:effectLst/>
                          <a:latin typeface="Meiryo UI" panose="020B0604030504040204" pitchFamily="50" charset="-128"/>
                          <a:ea typeface="Meiryo UI" panose="020B0604030504040204" pitchFamily="50" charset="-128"/>
                        </a:rPr>
                        <a:t>特に意思疎通が難しい場面での表現や情報をまとめました。</a:t>
                      </a:r>
                      <a:br>
                        <a:rPr lang="ja-JP" altLang="en-US" sz="1050" dirty="0" smtClean="0">
                          <a:solidFill>
                            <a:schemeClr val="tx1"/>
                          </a:solidFill>
                          <a:effectLst/>
                          <a:latin typeface="Meiryo UI" panose="020B0604030504040204" pitchFamily="50" charset="-128"/>
                          <a:ea typeface="Meiryo UI" panose="020B0604030504040204" pitchFamily="50" charset="-128"/>
                        </a:rPr>
                      </a:br>
                      <a:r>
                        <a:rPr lang="ja-JP" altLang="en-US" sz="1050" dirty="0" smtClean="0">
                          <a:solidFill>
                            <a:schemeClr val="tx1"/>
                          </a:solidFill>
                          <a:effectLst/>
                          <a:latin typeface="Meiryo UI" panose="020B0604030504040204" pitchFamily="50" charset="-128"/>
                          <a:ea typeface="Meiryo UI" panose="020B0604030504040204" pitchFamily="50" charset="-128"/>
                        </a:rPr>
                        <a:t>英語を含む</a:t>
                      </a:r>
                      <a:r>
                        <a:rPr lang="en-US" altLang="ja-JP" sz="1050" smtClean="0">
                          <a:solidFill>
                            <a:schemeClr val="tx1"/>
                          </a:solidFill>
                          <a:effectLst/>
                          <a:latin typeface="Meiryo UI" panose="020B0604030504040204" pitchFamily="50" charset="-128"/>
                          <a:ea typeface="Meiryo UI" panose="020B0604030504040204" pitchFamily="50" charset="-128"/>
                        </a:rPr>
                        <a:t>3</a:t>
                      </a:r>
                      <a:r>
                        <a:rPr lang="ja-JP" altLang="en-US" sz="1050" smtClean="0">
                          <a:solidFill>
                            <a:schemeClr val="tx1"/>
                          </a:solidFill>
                          <a:effectLst/>
                          <a:latin typeface="Meiryo UI" panose="020B0604030504040204" pitchFamily="50" charset="-128"/>
                          <a:ea typeface="Meiryo UI" panose="020B0604030504040204" pitchFamily="50" charset="-128"/>
                        </a:rPr>
                        <a:t>言語</a:t>
                      </a:r>
                      <a:r>
                        <a:rPr lang="ja-JP" altLang="en-US" sz="1050" dirty="0" smtClean="0">
                          <a:solidFill>
                            <a:schemeClr val="tx1"/>
                          </a:solidFill>
                          <a:effectLst/>
                          <a:latin typeface="Meiryo UI" panose="020B0604030504040204" pitchFamily="50" charset="-128"/>
                          <a:ea typeface="Meiryo UI" panose="020B0604030504040204" pitchFamily="50" charset="-128"/>
                        </a:rPr>
                        <a:t>（英語・中国語（簡体字）・韓国語）に対応！</a:t>
                      </a:r>
                      <a:endParaRPr lang="en-US" altLang="ja-JP" sz="1050" dirty="0" smtClean="0">
                        <a:solidFill>
                          <a:schemeClr val="tx1"/>
                        </a:solidFill>
                        <a:effectLst/>
                        <a:latin typeface="Meiryo UI" panose="020B0604030504040204" pitchFamily="50" charset="-128"/>
                        <a:ea typeface="Meiryo UI" panose="020B0604030504040204" pitchFamily="50" charset="-128"/>
                      </a:endParaRPr>
                    </a:p>
                    <a:p>
                      <a:pPr marL="72000">
                        <a:lnSpc>
                          <a:spcPts val="1500"/>
                        </a:lnSpc>
                      </a:pPr>
                      <a:endParaRPr kumimoji="1" lang="ja-JP" altLang="en-US" sz="1050" dirty="0">
                        <a:solidFill>
                          <a:schemeClr val="tx1"/>
                        </a:solidFill>
                      </a:endParaRPr>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11" name="図 10"/>
          <p:cNvPicPr>
            <a:picLocks noChangeAspect="1"/>
          </p:cNvPicPr>
          <p:nvPr/>
        </p:nvPicPr>
        <p:blipFill>
          <a:blip r:embed="rId2"/>
          <a:stretch>
            <a:fillRect/>
          </a:stretch>
        </p:blipFill>
        <p:spPr>
          <a:xfrm>
            <a:off x="566840" y="5430031"/>
            <a:ext cx="507873" cy="729834"/>
          </a:xfrm>
          <a:prstGeom prst="rect">
            <a:avLst/>
          </a:prstGeom>
          <a:noFill/>
        </p:spPr>
      </p:pic>
      <p:pic>
        <p:nvPicPr>
          <p:cNvPr id="12" name="図 11"/>
          <p:cNvPicPr>
            <a:picLocks noChangeAspect="1"/>
          </p:cNvPicPr>
          <p:nvPr/>
        </p:nvPicPr>
        <p:blipFill>
          <a:blip r:embed="rId3"/>
          <a:stretch>
            <a:fillRect/>
          </a:stretch>
        </p:blipFill>
        <p:spPr>
          <a:xfrm>
            <a:off x="566840" y="6579200"/>
            <a:ext cx="514878" cy="728457"/>
          </a:xfrm>
          <a:prstGeom prst="rect">
            <a:avLst/>
          </a:prstGeom>
          <a:noFill/>
        </p:spPr>
      </p:pic>
      <p:pic>
        <p:nvPicPr>
          <p:cNvPr id="13" name="図 12"/>
          <p:cNvPicPr>
            <a:picLocks noChangeAspect="1"/>
          </p:cNvPicPr>
          <p:nvPr/>
        </p:nvPicPr>
        <p:blipFill>
          <a:blip r:embed="rId4"/>
          <a:stretch>
            <a:fillRect/>
          </a:stretch>
        </p:blipFill>
        <p:spPr>
          <a:xfrm>
            <a:off x="566840" y="7724707"/>
            <a:ext cx="502464" cy="725361"/>
          </a:xfrm>
          <a:prstGeom prst="rect">
            <a:avLst/>
          </a:prstGeom>
          <a:noFill/>
        </p:spPr>
      </p:pic>
      <p:pic>
        <p:nvPicPr>
          <p:cNvPr id="14" name="図 13"/>
          <p:cNvPicPr>
            <a:picLocks noChangeAspect="1"/>
          </p:cNvPicPr>
          <p:nvPr/>
        </p:nvPicPr>
        <p:blipFill>
          <a:blip r:embed="rId5"/>
          <a:stretch>
            <a:fillRect/>
          </a:stretch>
        </p:blipFill>
        <p:spPr>
          <a:xfrm>
            <a:off x="566840" y="8804529"/>
            <a:ext cx="534369" cy="756034"/>
          </a:xfrm>
          <a:prstGeom prst="rect">
            <a:avLst/>
          </a:prstGeom>
          <a:noFill/>
        </p:spPr>
      </p:pic>
      <p:sp>
        <p:nvSpPr>
          <p:cNvPr id="3" name="角丸四角形 2"/>
          <p:cNvSpPr/>
          <p:nvPr/>
        </p:nvSpPr>
        <p:spPr>
          <a:xfrm>
            <a:off x="3984171" y="453317"/>
            <a:ext cx="2625635" cy="3570043"/>
          </a:xfrm>
          <a:prstGeom prst="roundRect">
            <a:avLst>
              <a:gd name="adj" fmla="val 9395"/>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000" dirty="0" smtClean="0">
                <a:solidFill>
                  <a:prstClr val="black"/>
                </a:solidFill>
                <a:latin typeface="Meiryo UI" panose="020B0604030504040204" pitchFamily="50" charset="-128"/>
                <a:ea typeface="Meiryo UI" panose="020B0604030504040204" pitchFamily="50" charset="-128"/>
              </a:rPr>
              <a:t>研修前に</a:t>
            </a:r>
            <a:r>
              <a:rPr lang="ja-JP" altLang="en-US" sz="14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インストール</a:t>
            </a:r>
            <a:r>
              <a:rPr lang="ja-JP" altLang="en-US" sz="1050" dirty="0" smtClean="0">
                <a:solidFill>
                  <a:prstClr val="black"/>
                </a:solidFill>
                <a:latin typeface="Meiryo UI" panose="020B0604030504040204" pitchFamily="50" charset="-128"/>
                <a:ea typeface="Meiryo UI" panose="020B0604030504040204" pitchFamily="50" charset="-128"/>
              </a:rPr>
              <a:t>を</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u="sng" dirty="0">
                <a:solidFill>
                  <a:prstClr val="black"/>
                </a:solidFill>
                <a:latin typeface="Meiryo UI" panose="020B0604030504040204" pitchFamily="50" charset="-128"/>
                <a:ea typeface="Meiryo UI" panose="020B0604030504040204" pitchFamily="50" charset="-128"/>
              </a:rPr>
              <a:t>必</a:t>
            </a:r>
            <a:r>
              <a:rPr lang="ja-JP" altLang="en-US" sz="1050" u="sng" dirty="0" smtClean="0">
                <a:solidFill>
                  <a:prstClr val="black"/>
                </a:solidFill>
                <a:latin typeface="Meiryo UI" panose="020B0604030504040204" pitchFamily="50" charset="-128"/>
                <a:ea typeface="Meiryo UI" panose="020B0604030504040204" pitchFamily="50" charset="-128"/>
              </a:rPr>
              <a:t>ず</a:t>
            </a:r>
            <a:r>
              <a:rPr lang="ja-JP" altLang="en-US" sz="1050" dirty="0" smtClean="0">
                <a:solidFill>
                  <a:prstClr val="black"/>
                </a:solidFill>
                <a:latin typeface="Meiryo UI" panose="020B0604030504040204" pitchFamily="50" charset="-128"/>
                <a:ea typeface="Meiryo UI" panose="020B0604030504040204" pitchFamily="50" charset="-128"/>
              </a:rPr>
              <a:t>お願いします。</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　　　アプリのアイコンはこちら⇒</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研修で「スマートフォン</a:t>
            </a:r>
            <a:r>
              <a:rPr lang="ja-JP" altLang="en-US" sz="1050" dirty="0">
                <a:solidFill>
                  <a:prstClr val="black"/>
                </a:solidFill>
                <a:latin typeface="Meiryo UI" panose="020B0604030504040204" pitchFamily="50" charset="-128"/>
                <a:ea typeface="Meiryo UI" panose="020B0604030504040204" pitchFamily="50" charset="-128"/>
              </a:rPr>
              <a:t>等</a:t>
            </a:r>
            <a:r>
              <a:rPr lang="ja-JP" altLang="en-US" sz="1050" dirty="0" smtClean="0">
                <a:solidFill>
                  <a:prstClr val="black"/>
                </a:solidFill>
                <a:latin typeface="Meiryo UI" panose="020B0604030504040204" pitchFamily="50" charset="-128"/>
                <a:ea typeface="Meiryo UI" panose="020B0604030504040204" pitchFamily="50" charset="-128"/>
              </a:rPr>
              <a:t>を</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活用</a:t>
            </a:r>
            <a:r>
              <a:rPr lang="ja-JP" altLang="en-US" sz="1050" dirty="0">
                <a:solidFill>
                  <a:prstClr val="black"/>
                </a:solidFill>
                <a:latin typeface="Meiryo UI" panose="020B0604030504040204" pitchFamily="50" charset="-128"/>
                <a:ea typeface="Meiryo UI" panose="020B0604030504040204" pitchFamily="50" charset="-128"/>
              </a:rPr>
              <a:t>した多言語翻訳ツールの</a:t>
            </a:r>
            <a:r>
              <a:rPr lang="ja-JP" altLang="en-US" sz="1050" dirty="0" smtClean="0">
                <a:solidFill>
                  <a:prstClr val="black"/>
                </a:solidFill>
                <a:latin typeface="Meiryo UI" panose="020B0604030504040204" pitchFamily="50" charset="-128"/>
                <a:ea typeface="Meiryo UI" panose="020B0604030504040204" pitchFamily="50" charset="-128"/>
              </a:rPr>
              <a:t>使い方」で</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利用をします。アプリ「</a:t>
            </a:r>
            <a:r>
              <a:rPr lang="en-US" altLang="ja-JP" sz="105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Voice </a:t>
            </a:r>
            <a:r>
              <a:rPr lang="en-US" altLang="ja-JP" sz="1050" b="1" dirty="0" err="1"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Tra</a:t>
            </a:r>
            <a:r>
              <a:rPr lang="ja-JP" altLang="en-US" sz="1050" dirty="0" smtClean="0">
                <a:solidFill>
                  <a:prstClr val="black"/>
                </a:solidFill>
                <a:latin typeface="Meiryo UI" panose="020B0604030504040204" pitchFamily="50" charset="-128"/>
                <a:ea typeface="Meiryo UI" panose="020B0604030504040204" pitchFamily="50" charset="-128"/>
              </a:rPr>
              <a:t>」を</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ご自身のスマートフォンやタブレットに</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インストールをお願いします。</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●インストール方法</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err="1" smtClean="0">
                <a:solidFill>
                  <a:prstClr val="black"/>
                </a:solidFill>
                <a:latin typeface="Meiryo UI" panose="020B0604030504040204" pitchFamily="50" charset="-128"/>
                <a:ea typeface="Meiryo UI" panose="020B0604030504040204" pitchFamily="50" charset="-128"/>
              </a:rPr>
              <a:t>VoiceTra</a:t>
            </a:r>
            <a:r>
              <a:rPr lang="ja-JP" altLang="en-US" sz="1050" dirty="0" smtClean="0">
                <a:solidFill>
                  <a:prstClr val="black"/>
                </a:solidFill>
                <a:latin typeface="Meiryo UI" panose="020B0604030504040204" pitchFamily="50" charset="-128"/>
                <a:ea typeface="Meiryo UI" panose="020B0604030504040204" pitchFamily="50" charset="-128"/>
              </a:rPr>
              <a:t>＜ボイストラ＞」の</a:t>
            </a:r>
            <a:r>
              <a:rPr lang="en-US" altLang="ja-JP" sz="1050" dirty="0" smtClean="0">
                <a:solidFill>
                  <a:prstClr val="black"/>
                </a:solidFill>
                <a:latin typeface="Meiryo UI" panose="020B0604030504040204" pitchFamily="50" charset="-128"/>
                <a:ea typeface="Meiryo UI" panose="020B0604030504040204" pitchFamily="50" charset="-128"/>
              </a:rPr>
              <a:t>HP</a:t>
            </a:r>
            <a:r>
              <a:rPr lang="ja-JP" altLang="en-US" sz="1050" dirty="0" smtClean="0">
                <a:solidFill>
                  <a:prstClr val="black"/>
                </a:solidFill>
                <a:latin typeface="Meiryo UI" panose="020B0604030504040204" pitchFamily="50" charset="-128"/>
                <a:ea typeface="Meiryo UI" panose="020B0604030504040204" pitchFamily="50" charset="-128"/>
              </a:rPr>
              <a:t>にアクセス</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ご自身の端末</a:t>
            </a:r>
            <a:r>
              <a:rPr lang="en-US" altLang="ja-JP" sz="1050" dirty="0" smtClean="0">
                <a:solidFill>
                  <a:prstClr val="black"/>
                </a:solidFill>
                <a:latin typeface="Meiryo UI" panose="020B0604030504040204" pitchFamily="50" charset="-128"/>
                <a:ea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rPr>
              <a:t>種類</a:t>
            </a:r>
            <a:r>
              <a:rPr lang="en-US" altLang="ja-JP" sz="105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に合わせて、</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ダウンロードとインストールをお願いします。</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rPr>
              <a:t>1</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App</a:t>
            </a:r>
            <a:r>
              <a:rPr lang="ja-JP" altLang="en-US" sz="1050" dirty="0" smtClean="0">
                <a:solidFill>
                  <a:prstClr val="black"/>
                </a:solidFill>
                <a:latin typeface="Meiryo UI" panose="020B0604030504040204" pitchFamily="50" charset="-128"/>
                <a:ea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rPr>
              <a:t>Store</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iPhone</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Google Play</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Android</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 name="フローチャート: 端子 3"/>
          <p:cNvSpPr/>
          <p:nvPr/>
        </p:nvSpPr>
        <p:spPr>
          <a:xfrm>
            <a:off x="4296228" y="114764"/>
            <a:ext cx="1998618" cy="4386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研修参加者様へ</a:t>
            </a:r>
            <a:endParaRPr lang="en-US" altLang="ja-JP" sz="1400" b="1" dirty="0" smtClean="0">
              <a:solidFill>
                <a:prstClr val="white"/>
              </a:solidFill>
              <a:latin typeface="Meiryo UI" panose="020B0604030504040204" pitchFamily="50" charset="-128"/>
              <a:ea typeface="Meiryo UI" panose="020B0604030504040204" pitchFamily="50" charset="-128"/>
            </a:endParaRPr>
          </a:p>
          <a:p>
            <a:pPr algn="ctr"/>
            <a:r>
              <a:rPr lang="ja-JP" altLang="en-US" sz="1400" b="1" dirty="0" smtClean="0">
                <a:solidFill>
                  <a:prstClr val="white"/>
                </a:solidFill>
                <a:latin typeface="Meiryo UI" panose="020B0604030504040204" pitchFamily="50" charset="-128"/>
                <a:ea typeface="Meiryo UI" panose="020B0604030504040204" pitchFamily="50" charset="-128"/>
              </a:rPr>
              <a:t>事前準備のお願い</a:t>
            </a:r>
            <a:endParaRPr lang="ja-JP" altLang="en-US" sz="1400" b="1" dirty="0">
              <a:solidFill>
                <a:prstClr val="white"/>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6"/>
          <a:stretch>
            <a:fillRect/>
          </a:stretch>
        </p:blipFill>
        <p:spPr>
          <a:xfrm>
            <a:off x="4889643" y="2564180"/>
            <a:ext cx="707284" cy="742172"/>
          </a:xfrm>
          <a:prstGeom prst="rect">
            <a:avLst/>
          </a:prstGeom>
        </p:spPr>
      </p:pic>
      <p:pic>
        <p:nvPicPr>
          <p:cNvPr id="18" name="図 17"/>
          <p:cNvPicPr>
            <a:picLocks noChangeAspect="1"/>
          </p:cNvPicPr>
          <p:nvPr/>
        </p:nvPicPr>
        <p:blipFill rotWithShape="1">
          <a:blip r:embed="rId7"/>
          <a:srcRect l="10476" t="26627" r="70667" b="50754"/>
          <a:stretch/>
        </p:blipFill>
        <p:spPr>
          <a:xfrm>
            <a:off x="5737611" y="622431"/>
            <a:ext cx="751725" cy="721352"/>
          </a:xfrm>
          <a:prstGeom prst="rect">
            <a:avLst/>
          </a:prstGeom>
        </p:spPr>
      </p:pic>
    </p:spTree>
    <p:extLst>
      <p:ext uri="{BB962C8B-B14F-4D97-AF65-F5344CB8AC3E}">
        <p14:creationId xmlns:p14="http://schemas.microsoft.com/office/powerpoint/2010/main" val="1526409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997</TotalTime>
  <Words>628</Words>
  <Application>Microsoft Office PowerPoint</Application>
  <PresentationFormat>A4 210 x 297 mm</PresentationFormat>
  <Paragraphs>117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ＭＳ Ｐゴシック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knt</dc:creator>
  <cp:lastModifiedBy>tsc075</cp:lastModifiedBy>
  <cp:revision>85</cp:revision>
  <cp:lastPrinted>2020-12-22T08:29:39Z</cp:lastPrinted>
  <dcterms:created xsi:type="dcterms:W3CDTF">2020-12-03T18:30:30Z</dcterms:created>
  <dcterms:modified xsi:type="dcterms:W3CDTF">2022-06-09T01:51:22Z</dcterms:modified>
</cp:coreProperties>
</file>