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1" r:id="rId2"/>
    <p:sldId id="257" r:id="rId3"/>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100" d="100"/>
          <a:sy n="100" d="100"/>
        </p:scale>
        <p:origin x="246" y="-118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2" d="100"/>
          <a:sy n="72" d="100"/>
        </p:scale>
        <p:origin x="14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6544214E-97D1-46E3-A911-5DAC9E2FA97C}" type="datetimeFigureOut">
              <a:rPr kumimoji="1" lang="ja-JP" altLang="en-US" smtClean="0"/>
              <a:t>2022/6/9</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B3B12D8-CF63-4B13-9839-ED5D3C4FBF0C}" type="slidenum">
              <a:rPr kumimoji="1" lang="ja-JP" altLang="en-US" smtClean="0"/>
              <a:t>‹#›</a:t>
            </a:fld>
            <a:endParaRPr kumimoji="1" lang="ja-JP" altLang="en-US"/>
          </a:p>
        </p:txBody>
      </p:sp>
    </p:spTree>
    <p:extLst>
      <p:ext uri="{BB962C8B-B14F-4D97-AF65-F5344CB8AC3E}">
        <p14:creationId xmlns:p14="http://schemas.microsoft.com/office/powerpoint/2010/main" val="137725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E392E75A-2467-4E1F-9B6C-7948DD28DBA4}" type="datetimeFigureOut">
              <a:rPr kumimoji="1" lang="ja-JP" altLang="en-US" smtClean="0"/>
              <a:t>2022/6/9</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7C69387-8489-4697-9EF4-DF934F26E8B1}" type="slidenum">
              <a:rPr kumimoji="1" lang="ja-JP" altLang="en-US" smtClean="0"/>
              <a:t>‹#›</a:t>
            </a:fld>
            <a:endParaRPr kumimoji="1" lang="ja-JP" altLang="en-US"/>
          </a:p>
        </p:txBody>
      </p:sp>
    </p:spTree>
    <p:extLst>
      <p:ext uri="{BB962C8B-B14F-4D97-AF65-F5344CB8AC3E}">
        <p14:creationId xmlns:p14="http://schemas.microsoft.com/office/powerpoint/2010/main" val="38871200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A4B0170-B08D-46B2-89F7-6B9B3E3130C6}"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1769138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A7B5F1F-52FD-4AD3-9DD6-D0A1E6B8FFF1}"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12324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9E8934-425B-42C6-B662-7A16A3E9D634}"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256119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814FA8D-3E9A-4A1B-8E68-79A8E1BEE4EF}"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427729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769FD3F-C458-4954-84AB-FB0605746150}"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373029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C46FE2D-4FE0-4F31-8C82-FDCB4B96E15E}" type="datetime1">
              <a:rPr kumimoji="1" lang="ja-JP" altLang="en-US" smtClean="0"/>
              <a:t>2022/6/9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402439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2F7377C-A3DE-4945-ADB0-2B0E05863D2C}" type="datetime1">
              <a:rPr kumimoji="1" lang="ja-JP" altLang="en-US" smtClean="0"/>
              <a:t>2022/6/9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152096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FE62D55-C0B1-4BA2-9AC5-D1F1F679E173}" type="datetime1">
              <a:rPr kumimoji="1" lang="ja-JP" altLang="en-US" smtClean="0"/>
              <a:t>2022/6/9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806802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0E175-DD0F-461B-B2D5-A5700E9A7034}" type="datetime1">
              <a:rPr kumimoji="1" lang="ja-JP" altLang="en-US" smtClean="0"/>
              <a:t>2022/6/9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235052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2772787-6062-4A4B-9867-16A5F060F1E3}" type="datetime1">
              <a:rPr kumimoji="1" lang="ja-JP" altLang="en-US" smtClean="0"/>
              <a:t>2022/6/9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190501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CE8A6DB-8314-4C89-90F5-815467DA1D5D}" type="datetime1">
              <a:rPr kumimoji="1" lang="ja-JP" altLang="en-US" smtClean="0"/>
              <a:t>2022/6/9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3273948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54C882A-6562-42E5-A243-2ED90A8F5173}" type="datetime1">
              <a:rPr kumimoji="1" lang="ja-JP" altLang="en-US" smtClean="0"/>
              <a:t>2022/6/9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0A180AD-A5C7-454F-B5E4-924A553ED44A}" type="slidenum">
              <a:rPr lang="ja-JP" altLang="en-US" smtClean="0"/>
              <a:pPr/>
              <a:t>‹#›</a:t>
            </a:fld>
            <a:endParaRPr lang="ja-JP" altLang="en-US"/>
          </a:p>
        </p:txBody>
      </p:sp>
    </p:spTree>
    <p:extLst>
      <p:ext uri="{BB962C8B-B14F-4D97-AF65-F5344CB8AC3E}">
        <p14:creationId xmlns:p14="http://schemas.microsoft.com/office/powerpoint/2010/main" val="10033291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10427" y="3384064"/>
            <a:ext cx="6551618" cy="48272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
        <p:nvSpPr>
          <p:cNvPr id="5" name="テキスト ボックス 4"/>
          <p:cNvSpPr txBox="1"/>
          <p:nvPr/>
        </p:nvSpPr>
        <p:spPr>
          <a:xfrm>
            <a:off x="-161925" y="166054"/>
            <a:ext cx="7181850" cy="625684"/>
          </a:xfrm>
          <a:prstGeom prst="rect">
            <a:avLst/>
          </a:prstGeom>
          <a:noFill/>
        </p:spPr>
        <p:txBody>
          <a:bodyPr wrap="square" rtlCol="0">
            <a:spAutoFit/>
          </a:bodyPr>
          <a:lstStyle/>
          <a:p>
            <a:pPr algn="ctr"/>
            <a:r>
              <a:rPr lang="ja-JP" altLang="en-US" sz="1733" b="1" dirty="0">
                <a:solidFill>
                  <a:srgbClr val="0070C0"/>
                </a:solidFill>
                <a:latin typeface="Meiryo UI" panose="020B0604030504040204" pitchFamily="50" charset="-128"/>
                <a:ea typeface="Meiryo UI" panose="020B0604030504040204" pitchFamily="50" charset="-128"/>
              </a:rPr>
              <a:t>「地域の観光人材のインバウンド対応能力強化研修」</a:t>
            </a:r>
            <a:endParaRPr lang="en-US" altLang="ja-JP" sz="1733" b="1" dirty="0">
              <a:solidFill>
                <a:srgbClr val="0070C0"/>
              </a:solidFill>
              <a:latin typeface="Meiryo UI" panose="020B0604030504040204" pitchFamily="50" charset="-128"/>
              <a:ea typeface="Meiryo UI" panose="020B0604030504040204" pitchFamily="50" charset="-128"/>
            </a:endParaRPr>
          </a:p>
          <a:p>
            <a:pPr algn="ctr"/>
            <a:r>
              <a:rPr lang="ja-JP" altLang="en-US" sz="1733" b="1" dirty="0">
                <a:solidFill>
                  <a:srgbClr val="0070C0"/>
                </a:solidFill>
                <a:latin typeface="Meiryo UI" panose="020B0604030504040204" pitchFamily="50" charset="-128"/>
                <a:ea typeface="Meiryo UI" panose="020B0604030504040204" pitchFamily="50" charset="-128"/>
              </a:rPr>
              <a:t>研修参加者募集のご案内</a:t>
            </a:r>
          </a:p>
        </p:txBody>
      </p:sp>
      <p:sp>
        <p:nvSpPr>
          <p:cNvPr id="41" name="テキスト ボックス 40"/>
          <p:cNvSpPr txBox="1"/>
          <p:nvPr/>
        </p:nvSpPr>
        <p:spPr>
          <a:xfrm>
            <a:off x="323729" y="3247104"/>
            <a:ext cx="3765774" cy="276999"/>
          </a:xfrm>
          <a:prstGeom prst="rect">
            <a:avLst/>
          </a:prstGeom>
          <a:solidFill>
            <a:schemeClr val="bg1"/>
          </a:solidFill>
        </p:spPr>
        <p:txBody>
          <a:bodyPr wrap="none" rtlCol="0">
            <a:spAutoFit/>
          </a:bodyPr>
          <a:lstStyle/>
          <a:p>
            <a:r>
              <a:rPr lang="ja-JP" altLang="en-US" sz="1200" b="1" dirty="0">
                <a:solidFill>
                  <a:srgbClr val="0070C0"/>
                </a:solidFill>
                <a:latin typeface="Meiryo UI" panose="020B0604030504040204" pitchFamily="50" charset="-128"/>
                <a:ea typeface="Meiryo UI" panose="020B0604030504040204" pitchFamily="50" charset="-128"/>
              </a:rPr>
              <a:t>「地域の観光人材のインバウンド対応能力強化研修とは」</a:t>
            </a:r>
          </a:p>
        </p:txBody>
      </p:sp>
      <p:sp>
        <p:nvSpPr>
          <p:cNvPr id="58" name="テキスト ボックス 57"/>
          <p:cNvSpPr txBox="1"/>
          <p:nvPr/>
        </p:nvSpPr>
        <p:spPr>
          <a:xfrm>
            <a:off x="303251" y="3482412"/>
            <a:ext cx="6323305" cy="406137"/>
          </a:xfrm>
          <a:prstGeom prst="rect">
            <a:avLst/>
          </a:prstGeom>
          <a:noFill/>
        </p:spPr>
        <p:txBody>
          <a:bodyPr wrap="square" rtlCol="0">
            <a:spAutoFit/>
          </a:bodyPr>
          <a:lstStyle/>
          <a:p>
            <a:pPr>
              <a:lnSpc>
                <a:spcPts val="1300"/>
              </a:lnSpc>
            </a:pPr>
            <a:r>
              <a:rPr lang="ja-JP" altLang="en-US" sz="900" dirty="0">
                <a:latin typeface="Meiryo UI" panose="020B0604030504040204" pitchFamily="50" charset="-128"/>
                <a:ea typeface="Meiryo UI" panose="020B0604030504040204" pitchFamily="50" charset="-128"/>
              </a:rPr>
              <a:t>本研修は、インバウンド対応力強化に向けた観光庁の事業です。本事業のために養成した全国通訳案内士を講師とし</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pPr>
              <a:lnSpc>
                <a:spcPts val="1300"/>
              </a:lnSpc>
            </a:pPr>
            <a:r>
              <a:rPr lang="ja-JP" altLang="en-US" sz="900" dirty="0" smtClean="0">
                <a:latin typeface="Meiryo UI" panose="020B0604030504040204" pitchFamily="50" charset="-128"/>
                <a:ea typeface="Meiryo UI" panose="020B0604030504040204" pitchFamily="50" charset="-128"/>
              </a:rPr>
              <a:t>専門家</a:t>
            </a:r>
            <a:r>
              <a:rPr lang="ja-JP" altLang="en-US" sz="900" dirty="0">
                <a:latin typeface="Meiryo UI" panose="020B0604030504040204" pitchFamily="50" charset="-128"/>
                <a:ea typeface="Meiryo UI" panose="020B0604030504040204" pitchFamily="50" charset="-128"/>
              </a:rPr>
              <a:t>が監修したカリキュラムにそって、全国各地で研修を開催します。</a:t>
            </a:r>
            <a:endParaRPr lang="en-US" altLang="ja-JP" sz="9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57582" y="2762938"/>
            <a:ext cx="7709252" cy="392415"/>
          </a:xfrm>
          <a:prstGeom prst="rect">
            <a:avLst/>
          </a:prstGeom>
          <a:noFill/>
        </p:spPr>
        <p:txBody>
          <a:bodyPr wrap="square" rtlCol="0">
            <a:spAutoFit/>
          </a:bodyPr>
          <a:lstStyle/>
          <a:p>
            <a:pPr algn="ctr"/>
            <a:r>
              <a:rPr lang="en-US" altLang="ja-JP" sz="1950" b="1" dirty="0" smtClean="0">
                <a:solidFill>
                  <a:srgbClr val="0070C0"/>
                </a:solidFill>
                <a:latin typeface="+mn-ea"/>
              </a:rPr>
              <a:t>――</a:t>
            </a:r>
            <a:r>
              <a:rPr lang="ja-JP" altLang="en-US" sz="1950" b="1" dirty="0">
                <a:solidFill>
                  <a:srgbClr val="0070C0"/>
                </a:solidFill>
                <a:latin typeface="+mn-ea"/>
              </a:rPr>
              <a:t>　</a:t>
            </a:r>
            <a:r>
              <a:rPr lang="en-US" altLang="ja-JP" sz="1950" b="1" dirty="0">
                <a:solidFill>
                  <a:srgbClr val="0070C0"/>
                </a:solidFill>
                <a:latin typeface="+mn-ea"/>
              </a:rPr>
              <a:t> </a:t>
            </a:r>
            <a:r>
              <a:rPr lang="ja-JP" altLang="en-US" sz="1950" b="1" dirty="0">
                <a:solidFill>
                  <a:srgbClr val="0070C0"/>
                </a:solidFill>
                <a:latin typeface="+mn-ea"/>
              </a:rPr>
              <a:t>　　　</a:t>
            </a:r>
            <a:r>
              <a:rPr lang="ja-JP" altLang="en-US" sz="1733" b="1" dirty="0">
                <a:solidFill>
                  <a:srgbClr val="0070C0"/>
                </a:solidFill>
                <a:latin typeface="Meiryo UI" panose="020B0604030504040204" pitchFamily="50" charset="-128"/>
                <a:ea typeface="Meiryo UI" panose="020B0604030504040204" pitchFamily="50" charset="-128"/>
              </a:rPr>
              <a:t>観光庁監修・全国通訳案内士による研修のご案内</a:t>
            </a:r>
            <a:r>
              <a:rPr lang="ja-JP" altLang="en-US" sz="1950" b="1" dirty="0">
                <a:solidFill>
                  <a:srgbClr val="0070C0"/>
                </a:solidFill>
                <a:latin typeface="Meiryo UI" panose="020B0604030504040204" pitchFamily="50" charset="-128"/>
                <a:ea typeface="Meiryo UI" panose="020B0604030504040204" pitchFamily="50" charset="-128"/>
              </a:rPr>
              <a:t>　 </a:t>
            </a:r>
            <a:r>
              <a:rPr lang="en-US" altLang="ja-JP" sz="1950" b="1" dirty="0" smtClean="0">
                <a:solidFill>
                  <a:srgbClr val="0070C0"/>
                </a:solidFill>
                <a:latin typeface="+mn-ea"/>
              </a:rPr>
              <a:t>――</a:t>
            </a:r>
            <a:endParaRPr lang="ja-JP" altLang="en-US" sz="1950" b="1" dirty="0">
              <a:solidFill>
                <a:srgbClr val="0070C0"/>
              </a:solidFill>
              <a:latin typeface="+mn-ea"/>
            </a:endParaRPr>
          </a:p>
        </p:txBody>
      </p:sp>
      <p:pic>
        <p:nvPicPr>
          <p:cNvPr id="8" name="図 7"/>
          <p:cNvPicPr>
            <a:picLocks noChangeAspect="1"/>
          </p:cNvPicPr>
          <p:nvPr/>
        </p:nvPicPr>
        <p:blipFill>
          <a:blip r:embed="rId2"/>
          <a:stretch>
            <a:fillRect/>
          </a:stretch>
        </p:blipFill>
        <p:spPr>
          <a:xfrm>
            <a:off x="5912930" y="194619"/>
            <a:ext cx="792670" cy="304873"/>
          </a:xfrm>
          <a:prstGeom prst="rect">
            <a:avLst/>
          </a:prstGeom>
        </p:spPr>
      </p:pic>
      <p:pic>
        <p:nvPicPr>
          <p:cNvPr id="6" name="図 5"/>
          <p:cNvPicPr>
            <a:picLocks noChangeAspect="1"/>
          </p:cNvPicPr>
          <p:nvPr/>
        </p:nvPicPr>
        <p:blipFill>
          <a:blip r:embed="rId3"/>
          <a:stretch>
            <a:fillRect/>
          </a:stretch>
        </p:blipFill>
        <p:spPr>
          <a:xfrm>
            <a:off x="861916" y="2730959"/>
            <a:ext cx="492762" cy="492762"/>
          </a:xfrm>
          <a:prstGeom prst="rect">
            <a:avLst/>
          </a:prstGeom>
        </p:spPr>
      </p:pic>
      <p:sp>
        <p:nvSpPr>
          <p:cNvPr id="10" name="テキスト ボックス 9"/>
          <p:cNvSpPr txBox="1"/>
          <p:nvPr/>
        </p:nvSpPr>
        <p:spPr>
          <a:xfrm>
            <a:off x="131312" y="4031551"/>
            <a:ext cx="1994697"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研修開催日</a:t>
            </a:r>
          </a:p>
        </p:txBody>
      </p:sp>
      <p:sp>
        <p:nvSpPr>
          <p:cNvPr id="15" name="テキスト ボックス 14"/>
          <p:cNvSpPr txBox="1"/>
          <p:nvPr/>
        </p:nvSpPr>
        <p:spPr>
          <a:xfrm>
            <a:off x="131313" y="4378339"/>
            <a:ext cx="146536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研修開催場所</a:t>
            </a:r>
          </a:p>
        </p:txBody>
      </p:sp>
      <p:sp>
        <p:nvSpPr>
          <p:cNvPr id="16" name="テキスト ボックス 15"/>
          <p:cNvSpPr txBox="1"/>
          <p:nvPr/>
        </p:nvSpPr>
        <p:spPr>
          <a:xfrm>
            <a:off x="1037559" y="3878717"/>
            <a:ext cx="6065913" cy="492443"/>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令和</a:t>
            </a:r>
            <a:r>
              <a:rPr lang="en-US" altLang="ja-JP" sz="1200" dirty="0" smtClean="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年</a:t>
            </a:r>
            <a:r>
              <a:rPr lang="ja-JP" altLang="en-US" sz="867" dirty="0" smtClean="0">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9</a:t>
            </a:r>
            <a:r>
              <a:rPr lang="ja-JP" altLang="en-US" sz="867" b="1" dirty="0" smtClean="0">
                <a:solidFill>
                  <a:srgbClr val="FF0000"/>
                </a:solidFill>
                <a:latin typeface="Meiryo UI" panose="020B0604030504040204" pitchFamily="50" charset="-128"/>
                <a:ea typeface="Meiryo UI" panose="020B0604030504040204" pitchFamily="50" charset="-128"/>
              </a:rPr>
              <a:t> </a:t>
            </a:r>
            <a:r>
              <a:rPr lang="ja-JP" altLang="en-US" sz="1300" dirty="0">
                <a:solidFill>
                  <a:srgbClr val="FF0000"/>
                </a:solidFill>
                <a:latin typeface="Meiryo UI" panose="020B0604030504040204" pitchFamily="50" charset="-128"/>
                <a:ea typeface="Meiryo UI" panose="020B0604030504040204" pitchFamily="50" charset="-128"/>
              </a:rPr>
              <a:t>月</a:t>
            </a:r>
            <a:r>
              <a:rPr lang="ja-JP" altLang="en-US" sz="867" dirty="0">
                <a:solidFill>
                  <a:srgbClr val="FF0000"/>
                </a:solidFill>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15</a:t>
            </a:r>
            <a:r>
              <a:rPr lang="en-US" altLang="ja-JP" sz="867" b="1" dirty="0" smtClean="0">
                <a:solidFill>
                  <a:srgbClr val="FF0000"/>
                </a:solidFill>
                <a:latin typeface="Meiryo UI" panose="020B0604030504040204" pitchFamily="50" charset="-128"/>
                <a:ea typeface="Meiryo UI" panose="020B0604030504040204" pitchFamily="50" charset="-128"/>
              </a:rPr>
              <a:t> </a:t>
            </a:r>
            <a:r>
              <a:rPr lang="ja-JP" altLang="en-US" sz="1200" dirty="0">
                <a:solidFill>
                  <a:srgbClr val="FF0000"/>
                </a:solidFill>
                <a:latin typeface="Meiryo UI" panose="020B0604030504040204" pitchFamily="50" charset="-128"/>
                <a:ea typeface="Meiryo UI" panose="020B0604030504040204" pitchFamily="50" charset="-128"/>
              </a:rPr>
              <a:t>日</a:t>
            </a:r>
            <a:r>
              <a:rPr lang="ja-JP" altLang="en-US" sz="1200" dirty="0" smtClean="0">
                <a:solidFill>
                  <a:srgbClr val="FF0000"/>
                </a:solidFill>
                <a:latin typeface="Meiryo UI" panose="020B0604030504040204" pitchFamily="50" charset="-128"/>
                <a:ea typeface="Meiryo UI" panose="020B0604030504040204" pitchFamily="50" charset="-128"/>
              </a:rPr>
              <a:t>（木）</a:t>
            </a:r>
            <a:r>
              <a:rPr lang="ja-JP" altLang="en-US" sz="1300" dirty="0">
                <a:solidFill>
                  <a:srgbClr val="FF0000"/>
                </a:solidFill>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13:00~16:00</a:t>
            </a:r>
            <a:r>
              <a:rPr lang="ja-JP" altLang="en-US" sz="1200" dirty="0" smtClean="0">
                <a:solidFill>
                  <a:srgbClr val="FF0000"/>
                </a:solidFill>
                <a:latin typeface="Meiryo UI" panose="020B0604030504040204" pitchFamily="50" charset="-128"/>
                <a:ea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rPr>
              <a:t>受付</a:t>
            </a:r>
            <a:r>
              <a:rPr lang="en-US" altLang="ja-JP" sz="1200" dirty="0">
                <a:solidFill>
                  <a:srgbClr val="FF0000"/>
                </a:solidFill>
                <a:latin typeface="Meiryo UI" panose="020B0604030504040204" pitchFamily="50" charset="-128"/>
                <a:ea typeface="Meiryo UI" panose="020B0604030504040204" pitchFamily="50" charset="-128"/>
              </a:rPr>
              <a:t>12:30~</a:t>
            </a:r>
            <a:r>
              <a:rPr lang="ja-JP" altLang="en-US" sz="1200" dirty="0">
                <a:solidFill>
                  <a:srgbClr val="FF0000"/>
                </a:solidFill>
                <a:latin typeface="Meiryo UI" panose="020B0604030504040204" pitchFamily="50" charset="-128"/>
                <a:ea typeface="Meiryo UI" panose="020B0604030504040204" pitchFamily="50" charset="-128"/>
              </a:rPr>
              <a:t>）</a:t>
            </a:r>
          </a:p>
        </p:txBody>
      </p:sp>
      <p:sp>
        <p:nvSpPr>
          <p:cNvPr id="11" name="テキスト ボックス 10"/>
          <p:cNvSpPr txBox="1"/>
          <p:nvPr/>
        </p:nvSpPr>
        <p:spPr>
          <a:xfrm>
            <a:off x="1291223" y="4331119"/>
            <a:ext cx="5515563" cy="392415"/>
          </a:xfrm>
          <a:prstGeom prst="rect">
            <a:avLst/>
          </a:prstGeom>
          <a:noFill/>
        </p:spPr>
        <p:txBody>
          <a:bodyPr wrap="square" rtlCol="0">
            <a:spAutoFit/>
          </a:bodyPr>
          <a:lstStyle/>
          <a:p>
            <a:r>
              <a:rPr lang="ja-JP" altLang="en-US" sz="1950" u="sng" dirty="0">
                <a:latin typeface="Meiryo UI" panose="020B0604030504040204" pitchFamily="50" charset="-128"/>
                <a:ea typeface="Meiryo UI" panose="020B0604030504040204" pitchFamily="50" charset="-128"/>
              </a:rPr>
              <a:t>〇〇〇〇〇〇〇〇〇</a:t>
            </a:r>
          </a:p>
        </p:txBody>
      </p:sp>
      <p:sp>
        <p:nvSpPr>
          <p:cNvPr id="12" name="テキスト ボックス 11"/>
          <p:cNvSpPr txBox="1"/>
          <p:nvPr/>
        </p:nvSpPr>
        <p:spPr>
          <a:xfrm>
            <a:off x="3797102" y="4389537"/>
            <a:ext cx="2829454"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〇〇県〇〇市</a:t>
            </a:r>
            <a:r>
              <a:rPr lang="ja-JP" altLang="en-US" sz="1200" dirty="0">
                <a:latin typeface="Meiryo UI" panose="020B0604030504040204" pitchFamily="50" charset="-128"/>
                <a:ea typeface="Meiryo UI" panose="020B0604030504040204" pitchFamily="50" charset="-128"/>
              </a:rPr>
              <a:t>〇〇町１－１－１</a:t>
            </a:r>
          </a:p>
        </p:txBody>
      </p:sp>
      <p:graphicFrame>
        <p:nvGraphicFramePr>
          <p:cNvPr id="19" name="コンテンツ プレースホルダー 3"/>
          <p:cNvGraphicFramePr>
            <a:graphicFrameLocks/>
          </p:cNvGraphicFramePr>
          <p:nvPr>
            <p:extLst>
              <p:ext uri="{D42A27DB-BD31-4B8C-83A1-F6EECF244321}">
                <p14:modId xmlns:p14="http://schemas.microsoft.com/office/powerpoint/2010/main" val="4192355193"/>
              </p:ext>
            </p:extLst>
          </p:nvPr>
        </p:nvGraphicFramePr>
        <p:xfrm>
          <a:off x="326832" y="5033484"/>
          <a:ext cx="6412635" cy="3284814"/>
        </p:xfrm>
        <a:graphic>
          <a:graphicData uri="http://schemas.openxmlformats.org/drawingml/2006/table">
            <a:tbl>
              <a:tblPr/>
              <a:tblGrid>
                <a:gridCol w="1245976">
                  <a:extLst>
                    <a:ext uri="{9D8B030D-6E8A-4147-A177-3AD203B41FA5}">
                      <a16:colId xmlns:a16="http://schemas.microsoft.com/office/drawing/2014/main" val="20000"/>
                    </a:ext>
                  </a:extLst>
                </a:gridCol>
                <a:gridCol w="619890">
                  <a:extLst>
                    <a:ext uri="{9D8B030D-6E8A-4147-A177-3AD203B41FA5}">
                      <a16:colId xmlns:a16="http://schemas.microsoft.com/office/drawing/2014/main" val="20001"/>
                    </a:ext>
                  </a:extLst>
                </a:gridCol>
                <a:gridCol w="4546769">
                  <a:extLst>
                    <a:ext uri="{9D8B030D-6E8A-4147-A177-3AD203B41FA5}">
                      <a16:colId xmlns:a16="http://schemas.microsoft.com/office/drawing/2014/main" val="20002"/>
                    </a:ext>
                  </a:extLst>
                </a:gridCol>
              </a:tblGrid>
              <a:tr h="211229">
                <a:tc>
                  <a:txBody>
                    <a:bodyPr/>
                    <a:lstStyle/>
                    <a:p>
                      <a:pPr marL="72000" algn="ctr">
                        <a:lnSpc>
                          <a:spcPts val="1200"/>
                        </a:lnSpc>
                      </a:pPr>
                      <a:r>
                        <a:rPr lang="ja-JP" altLang="en-US" sz="900" dirty="0" smtClean="0">
                          <a:solidFill>
                            <a:schemeClr val="bg1"/>
                          </a:solidFill>
                          <a:effectLst/>
                          <a:latin typeface="Meiryo UI" panose="020B0604030504040204" pitchFamily="50" charset="-128"/>
                          <a:ea typeface="Meiryo UI" panose="020B0604030504040204" pitchFamily="50" charset="-128"/>
                        </a:rPr>
                        <a:t>項目</a:t>
                      </a:r>
                      <a:endParaRPr lang="ja-JP" altLang="en-US" sz="900" dirty="0">
                        <a:solidFill>
                          <a:schemeClr val="bg1"/>
                        </a:solidFill>
                        <a:effectLst/>
                        <a:latin typeface="Meiryo UI" panose="020B0604030504040204" pitchFamily="50" charset="-128"/>
                        <a:ea typeface="Meiryo UI" panose="020B0604030504040204" pitchFamily="50" charset="-128"/>
                      </a:endParaRPr>
                    </a:p>
                  </a:txBody>
                  <a:tcPr marL="57671" marR="57671" marT="28836" marB="28836" anchor="ctr">
                    <a:lnL w="635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72000" algn="ctr">
                        <a:lnSpc>
                          <a:spcPts val="1200"/>
                        </a:lnSpc>
                      </a:pPr>
                      <a:r>
                        <a:rPr lang="ja-JP" altLang="en-US" sz="900" dirty="0">
                          <a:solidFill>
                            <a:schemeClr val="bg1"/>
                          </a:solidFill>
                          <a:effectLst/>
                          <a:latin typeface="Meiryo UI" panose="020B0604030504040204" pitchFamily="50" charset="-128"/>
                          <a:ea typeface="Meiryo UI" panose="020B0604030504040204" pitchFamily="50" charset="-128"/>
                        </a:rPr>
                        <a:t>時間</a:t>
                      </a:r>
                    </a:p>
                  </a:txBody>
                  <a:tcPr marL="57671" marR="57671" marT="28836" marB="28836"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72000" algn="ctr">
                        <a:lnSpc>
                          <a:spcPts val="1200"/>
                        </a:lnSpc>
                      </a:pPr>
                      <a:r>
                        <a:rPr lang="ja-JP" altLang="en-US" sz="900" dirty="0">
                          <a:solidFill>
                            <a:schemeClr val="bg1"/>
                          </a:solidFill>
                          <a:effectLst/>
                          <a:latin typeface="Meiryo UI" panose="020B0604030504040204" pitchFamily="50" charset="-128"/>
                          <a:ea typeface="Meiryo UI" panose="020B0604030504040204" pitchFamily="50" charset="-128"/>
                        </a:rPr>
                        <a:t>研修の内容</a:t>
                      </a:r>
                    </a:p>
                  </a:txBody>
                  <a:tcPr marL="57671" marR="57671" marT="28836" marB="28836" anchor="ctr">
                    <a:lnL w="12700" cap="flat" cmpd="sng" algn="ctr">
                      <a:solidFill>
                        <a:schemeClr val="tx1"/>
                      </a:solid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000"/>
                  </a:ext>
                </a:extLst>
              </a:tr>
              <a:tr h="211229">
                <a:tc>
                  <a:txBody>
                    <a:bodyPr/>
                    <a:lstStyle/>
                    <a:p>
                      <a:pPr marL="72000" algn="ctr">
                        <a:lnSpc>
                          <a:spcPts val="1200"/>
                        </a:lnSpc>
                      </a:pPr>
                      <a:r>
                        <a:rPr lang="ja-JP" altLang="en-US" sz="900" dirty="0">
                          <a:effectLst/>
                          <a:latin typeface="Meiryo UI" panose="020B0604030504040204" pitchFamily="50" charset="-128"/>
                          <a:ea typeface="Meiryo UI" panose="020B0604030504040204" pitchFamily="50" charset="-128"/>
                        </a:rPr>
                        <a:t>開講</a:t>
                      </a:r>
                    </a:p>
                  </a:txBody>
                  <a:tcPr marL="57671" marR="57671" marT="28836" marB="28836">
                    <a:lnL w="635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ctr">
                        <a:lnSpc>
                          <a:spcPts val="1200"/>
                        </a:lnSpc>
                      </a:pPr>
                      <a:r>
                        <a:rPr lang="en-US" altLang="ja-JP" sz="900" dirty="0">
                          <a:effectLst/>
                          <a:latin typeface="Meiryo UI" panose="020B0604030504040204" pitchFamily="50" charset="-128"/>
                          <a:ea typeface="Meiryo UI" panose="020B0604030504040204" pitchFamily="50" charset="-128"/>
                        </a:rPr>
                        <a:t>15</a:t>
                      </a:r>
                      <a:r>
                        <a:rPr lang="ja-JP" altLang="en-US" sz="900" dirty="0">
                          <a:effectLst/>
                          <a:latin typeface="Meiryo UI" panose="020B0604030504040204" pitchFamily="50" charset="-128"/>
                          <a:ea typeface="Meiryo UI" panose="020B0604030504040204" pitchFamily="50" charset="-128"/>
                        </a:rPr>
                        <a:t>分</a:t>
                      </a:r>
                    </a:p>
                  </a:txBody>
                  <a:tcPr marL="57671" marR="57671" marT="28836" marB="2883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nSpc>
                          <a:spcPts val="1200"/>
                        </a:lnSpc>
                      </a:pPr>
                      <a:r>
                        <a:rPr lang="ja-JP" altLang="en-US" sz="900" dirty="0">
                          <a:effectLst/>
                          <a:latin typeface="Meiryo UI" panose="020B0604030504040204" pitchFamily="50" charset="-128"/>
                          <a:ea typeface="Meiryo UI" panose="020B0604030504040204" pitchFamily="50" charset="-128"/>
                        </a:rPr>
                        <a:t>・趣旨説明</a:t>
                      </a:r>
                    </a:p>
                  </a:txBody>
                  <a:tcPr marL="57671" marR="57671" marT="28836" marB="28836" anchor="ctr">
                    <a:lnL w="12700" cap="flat" cmpd="sng" algn="ctr">
                      <a:solidFill>
                        <a:schemeClr val="tx1"/>
                      </a:solid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36442">
                <a:tc>
                  <a:txBody>
                    <a:bodyPr/>
                    <a:lstStyle/>
                    <a:p>
                      <a:pPr marL="72000" algn="ctr">
                        <a:lnSpc>
                          <a:spcPts val="1200"/>
                        </a:lnSpc>
                      </a:pPr>
                      <a:r>
                        <a:rPr lang="ja-JP" altLang="en-US" sz="900" dirty="0">
                          <a:effectLst/>
                          <a:latin typeface="Meiryo UI" panose="020B0604030504040204" pitchFamily="50" charset="-128"/>
                          <a:ea typeface="Meiryo UI" panose="020B0604030504040204" pitchFamily="50" charset="-128"/>
                        </a:rPr>
                        <a:t>基本講義</a:t>
                      </a:r>
                    </a:p>
                  </a:txBody>
                  <a:tcPr marL="57671" marR="57671" marT="28836" marB="28836" anchor="ctr">
                    <a:lnL w="635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ctr">
                        <a:lnSpc>
                          <a:spcPts val="1200"/>
                        </a:lnSpc>
                      </a:pPr>
                      <a:r>
                        <a:rPr lang="en-US" altLang="ja-JP" sz="900" dirty="0">
                          <a:effectLst/>
                          <a:latin typeface="Meiryo UI" panose="020B0604030504040204" pitchFamily="50" charset="-128"/>
                          <a:ea typeface="Meiryo UI" panose="020B0604030504040204" pitchFamily="50" charset="-128"/>
                        </a:rPr>
                        <a:t>50</a:t>
                      </a:r>
                      <a:r>
                        <a:rPr lang="ja-JP" altLang="en-US" sz="900" dirty="0">
                          <a:effectLst/>
                          <a:latin typeface="Meiryo UI" panose="020B0604030504040204" pitchFamily="50" charset="-128"/>
                          <a:ea typeface="Meiryo UI" panose="020B0604030504040204" pitchFamily="50" charset="-128"/>
                        </a:rPr>
                        <a:t>分</a:t>
                      </a:r>
                    </a:p>
                  </a:txBody>
                  <a:tcPr marL="57671" marR="57671" marT="28836" marB="28836"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nSpc>
                          <a:spcPts val="1200"/>
                        </a:lnSpc>
                      </a:pPr>
                      <a:r>
                        <a:rPr lang="ja-JP" altLang="en-US" sz="900" b="0" dirty="0">
                          <a:effectLst/>
                          <a:latin typeface="Meiryo UI" panose="020B0604030504040204" pitchFamily="50" charset="-128"/>
                          <a:ea typeface="Meiryo UI" panose="020B0604030504040204" pitchFamily="50" charset="-128"/>
                        </a:rPr>
                        <a:t>〇「外国人を恐れない心構えと異文化への配慮」</a:t>
                      </a:r>
                      <a:br>
                        <a:rPr lang="ja-JP" altLang="en-US" sz="900" b="0" dirty="0">
                          <a:effectLst/>
                          <a:latin typeface="Meiryo UI" panose="020B0604030504040204" pitchFamily="50" charset="-128"/>
                          <a:ea typeface="Meiryo UI" panose="020B0604030504040204" pitchFamily="50" charset="-128"/>
                        </a:rPr>
                      </a:br>
                      <a:r>
                        <a:rPr lang="ja-JP" altLang="en-US" sz="900" b="0" dirty="0">
                          <a:effectLst/>
                          <a:latin typeface="Meiryo UI" panose="020B0604030504040204" pitchFamily="50" charset="-128"/>
                          <a:ea typeface="Meiryo UI" panose="020B0604030504040204" pitchFamily="50" charset="-128"/>
                        </a:rPr>
                        <a:t>〇「多言語コミュニケーションシートの使い方」</a:t>
                      </a:r>
                      <a:br>
                        <a:rPr lang="ja-JP" altLang="en-US" sz="900" b="0" dirty="0">
                          <a:effectLst/>
                          <a:latin typeface="Meiryo UI" panose="020B0604030504040204" pitchFamily="50" charset="-128"/>
                          <a:ea typeface="Meiryo UI" panose="020B0604030504040204" pitchFamily="50" charset="-128"/>
                        </a:rPr>
                      </a:br>
                      <a:r>
                        <a:rPr lang="ja-JP" altLang="en-US" sz="900" b="0" dirty="0">
                          <a:effectLst/>
                          <a:latin typeface="Meiryo UI" panose="020B0604030504040204" pitchFamily="50" charset="-128"/>
                          <a:ea typeface="Meiryo UI" panose="020B0604030504040204" pitchFamily="50" charset="-128"/>
                        </a:rPr>
                        <a:t>〇「スマートフォン等を活用した多言語翻訳ツールの使い方」</a:t>
                      </a:r>
                      <a:endParaRPr lang="ja-JP" altLang="en-US" sz="900" dirty="0">
                        <a:effectLst/>
                        <a:latin typeface="Meiryo UI" panose="020B0604030504040204" pitchFamily="50" charset="-128"/>
                        <a:ea typeface="Meiryo UI" panose="020B0604030504040204" pitchFamily="50" charset="-128"/>
                      </a:endParaRPr>
                    </a:p>
                  </a:txBody>
                  <a:tcPr marL="57671" marR="57671" marT="28836" marB="28836" anchor="ctr">
                    <a:lnL w="12700" cap="flat" cmpd="sng" algn="ctr">
                      <a:solidFill>
                        <a:schemeClr val="tx1"/>
                      </a:solid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11229">
                <a:tc>
                  <a:txBody>
                    <a:bodyPr/>
                    <a:lstStyle/>
                    <a:p>
                      <a:pPr marL="72000" algn="ctr">
                        <a:lnSpc>
                          <a:spcPts val="1200"/>
                        </a:lnSpc>
                      </a:pPr>
                      <a:r>
                        <a:rPr lang="ja-JP" altLang="en-US" sz="900" dirty="0">
                          <a:effectLst/>
                          <a:latin typeface="Meiryo UI" panose="020B0604030504040204" pitchFamily="50" charset="-128"/>
                          <a:ea typeface="Meiryo UI" panose="020B0604030504040204" pitchFamily="50" charset="-128"/>
                        </a:rPr>
                        <a:t>休憩</a:t>
                      </a:r>
                    </a:p>
                  </a:txBody>
                  <a:tcPr marL="57671" marR="57671" marT="28836" marB="28836" anchor="ctr">
                    <a:lnL w="635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ctr">
                        <a:lnSpc>
                          <a:spcPts val="1200"/>
                        </a:lnSpc>
                      </a:pPr>
                      <a:r>
                        <a:rPr lang="en-US" altLang="ja-JP" sz="900" dirty="0">
                          <a:effectLst/>
                          <a:latin typeface="Meiryo UI" panose="020B0604030504040204" pitchFamily="50" charset="-128"/>
                          <a:ea typeface="Meiryo UI" panose="020B0604030504040204" pitchFamily="50" charset="-128"/>
                        </a:rPr>
                        <a:t>15</a:t>
                      </a:r>
                      <a:r>
                        <a:rPr lang="ja-JP" altLang="en-US" sz="900" dirty="0">
                          <a:effectLst/>
                          <a:latin typeface="Meiryo UI" panose="020B0604030504040204" pitchFamily="50" charset="-128"/>
                          <a:ea typeface="Meiryo UI" panose="020B0604030504040204" pitchFamily="50" charset="-128"/>
                        </a:rPr>
                        <a:t>分</a:t>
                      </a:r>
                    </a:p>
                  </a:txBody>
                  <a:tcPr marL="57671" marR="57671" marT="28836" marB="28836"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nSpc>
                          <a:spcPts val="1200"/>
                        </a:lnSpc>
                      </a:pPr>
                      <a:r>
                        <a:rPr lang="ja-JP" altLang="en-US" sz="900" dirty="0">
                          <a:effectLst/>
                          <a:latin typeface="Meiryo UI" panose="020B0604030504040204" pitchFamily="50" charset="-128"/>
                          <a:ea typeface="Meiryo UI" panose="020B0604030504040204" pitchFamily="50" charset="-128"/>
                        </a:rPr>
                        <a:t> </a:t>
                      </a:r>
                    </a:p>
                  </a:txBody>
                  <a:tcPr marL="57671" marR="57671" marT="28836" marB="28836" anchor="ctr">
                    <a:lnL w="12700" cap="flat" cmpd="sng" algn="ctr">
                      <a:solidFill>
                        <a:schemeClr val="tx1"/>
                      </a:solid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868460">
                <a:tc>
                  <a:txBody>
                    <a:bodyPr/>
                    <a:lstStyle/>
                    <a:p>
                      <a:pPr marL="72000" algn="ctr">
                        <a:lnSpc>
                          <a:spcPts val="1200"/>
                        </a:lnSpc>
                      </a:pPr>
                      <a:r>
                        <a:rPr lang="zh-TW" altLang="en-US" sz="900" dirty="0">
                          <a:effectLst/>
                          <a:latin typeface="Meiryo UI" panose="020B0604030504040204" pitchFamily="50" charset="-128"/>
                          <a:ea typeface="Meiryo UI" panose="020B0604030504040204" pitchFamily="50" charset="-128"/>
                        </a:rPr>
                        <a:t>初級英語会話</a:t>
                      </a:r>
                    </a:p>
                  </a:txBody>
                  <a:tcPr marL="57671" marR="57671" marT="28836" marB="28836" anchor="ctr">
                    <a:lnL w="635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ctr">
                        <a:lnSpc>
                          <a:spcPts val="1200"/>
                        </a:lnSpc>
                      </a:pPr>
                      <a:r>
                        <a:rPr lang="en-US" altLang="ja-JP" sz="900" dirty="0">
                          <a:effectLst/>
                          <a:latin typeface="Meiryo UI" panose="020B0604030504040204" pitchFamily="50" charset="-128"/>
                          <a:ea typeface="Meiryo UI" panose="020B0604030504040204" pitchFamily="50" charset="-128"/>
                        </a:rPr>
                        <a:t>90</a:t>
                      </a:r>
                      <a:r>
                        <a:rPr lang="ja-JP" altLang="en-US" sz="900" dirty="0">
                          <a:effectLst/>
                          <a:latin typeface="Meiryo UI" panose="020B0604030504040204" pitchFamily="50" charset="-128"/>
                          <a:ea typeface="Meiryo UI" panose="020B0604030504040204" pitchFamily="50" charset="-128"/>
                        </a:rPr>
                        <a:t>分</a:t>
                      </a:r>
                    </a:p>
                  </a:txBody>
                  <a:tcPr marL="57671" marR="57671" marT="28836" marB="28836"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nSpc>
                          <a:spcPts val="1200"/>
                        </a:lnSpc>
                      </a:pPr>
                      <a:r>
                        <a:rPr lang="ja-JP" altLang="en-US" sz="900" b="0" dirty="0">
                          <a:effectLst/>
                          <a:latin typeface="Meiryo UI" panose="020B0604030504040204" pitchFamily="50" charset="-128"/>
                          <a:ea typeface="Meiryo UI" panose="020B0604030504040204" pitchFamily="50" charset="-128"/>
                        </a:rPr>
                        <a:t>可能な限り中学校で学ぶ英単語を中心に場面別の短いフレーズでの英会話を指導。</a:t>
                      </a:r>
                      <a:br>
                        <a:rPr lang="ja-JP" altLang="en-US" sz="900" b="0" dirty="0">
                          <a:effectLst/>
                          <a:latin typeface="Meiryo UI" panose="020B0604030504040204" pitchFamily="50" charset="-128"/>
                          <a:ea typeface="Meiryo UI" panose="020B0604030504040204" pitchFamily="50" charset="-128"/>
                        </a:rPr>
                      </a:br>
                      <a:r>
                        <a:rPr lang="ja-JP" altLang="en-US" sz="900" b="0" dirty="0" smtClean="0">
                          <a:effectLst/>
                          <a:latin typeface="Meiryo UI" panose="020B0604030504040204" pitchFamily="50" charset="-128"/>
                          <a:ea typeface="Meiryo UI" panose="020B0604030504040204" pitchFamily="50" charset="-128"/>
                        </a:rPr>
                        <a:t>ロールプレイングも</a:t>
                      </a:r>
                      <a:r>
                        <a:rPr lang="ja-JP" altLang="en-US" sz="900" b="0" dirty="0">
                          <a:effectLst/>
                          <a:latin typeface="Meiryo UI" panose="020B0604030504040204" pitchFamily="50" charset="-128"/>
                          <a:ea typeface="Meiryo UI" panose="020B0604030504040204" pitchFamily="50" charset="-128"/>
                        </a:rPr>
                        <a:t>取り入れた初級英会話</a:t>
                      </a:r>
                      <a:br>
                        <a:rPr lang="ja-JP" altLang="en-US" sz="900" b="0" dirty="0">
                          <a:effectLst/>
                          <a:latin typeface="Meiryo UI" panose="020B0604030504040204" pitchFamily="50" charset="-128"/>
                          <a:ea typeface="Meiryo UI" panose="020B0604030504040204" pitchFamily="50" charset="-128"/>
                        </a:rPr>
                      </a:br>
                      <a:r>
                        <a:rPr lang="ja-JP" altLang="en-US" sz="900" b="0" dirty="0">
                          <a:effectLst/>
                          <a:latin typeface="Meiryo UI" panose="020B0604030504040204" pitchFamily="50" charset="-128"/>
                          <a:ea typeface="Meiryo UI" panose="020B0604030504040204" pitchFamily="50" charset="-128"/>
                        </a:rPr>
                        <a:t>・チェックイン、チェックアウトなど</a:t>
                      </a:r>
                      <a:br>
                        <a:rPr lang="ja-JP" altLang="en-US" sz="900" b="0" dirty="0">
                          <a:effectLst/>
                          <a:latin typeface="Meiryo UI" panose="020B0604030504040204" pitchFamily="50" charset="-128"/>
                          <a:ea typeface="Meiryo UI" panose="020B0604030504040204" pitchFamily="50" charset="-128"/>
                        </a:rPr>
                      </a:br>
                      <a:r>
                        <a:rPr lang="ja-JP" altLang="en-US" sz="900" b="0" dirty="0">
                          <a:effectLst/>
                          <a:latin typeface="Meiryo UI" panose="020B0604030504040204" pitchFamily="50" charset="-128"/>
                          <a:ea typeface="Meiryo UI" panose="020B0604030504040204" pitchFamily="50" charset="-128"/>
                        </a:rPr>
                        <a:t>・単語のみ、</a:t>
                      </a:r>
                      <a:r>
                        <a:rPr lang="en-US" altLang="ja-JP" sz="900" b="0" dirty="0">
                          <a:effectLst/>
                          <a:latin typeface="Meiryo UI" panose="020B0604030504040204" pitchFamily="50" charset="-128"/>
                          <a:ea typeface="Meiryo UI" panose="020B0604030504040204" pitchFamily="50" charset="-128"/>
                        </a:rPr>
                        <a:t>3</a:t>
                      </a:r>
                      <a:r>
                        <a:rPr lang="ja-JP" altLang="en-US" sz="900" b="0" dirty="0">
                          <a:effectLst/>
                          <a:latin typeface="Meiryo UI" panose="020B0604030504040204" pitchFamily="50" charset="-128"/>
                          <a:ea typeface="Meiryo UI" panose="020B0604030504040204" pitchFamily="50" charset="-128"/>
                        </a:rPr>
                        <a:t>語の文など簡単表現</a:t>
                      </a:r>
                      <a:br>
                        <a:rPr lang="ja-JP" altLang="en-US" sz="900" b="0" dirty="0">
                          <a:effectLst/>
                          <a:latin typeface="Meiryo UI" panose="020B0604030504040204" pitchFamily="50" charset="-128"/>
                          <a:ea typeface="Meiryo UI" panose="020B0604030504040204" pitchFamily="50" charset="-128"/>
                        </a:rPr>
                      </a:br>
                      <a:r>
                        <a:rPr lang="ja-JP" altLang="en-US" sz="900" b="0" dirty="0">
                          <a:effectLst/>
                          <a:latin typeface="Meiryo UI" panose="020B0604030504040204" pitchFamily="50" charset="-128"/>
                          <a:ea typeface="Meiryo UI" panose="020B0604030504040204" pitchFamily="50" charset="-128"/>
                        </a:rPr>
                        <a:t>・</a:t>
                      </a:r>
                      <a:r>
                        <a:rPr lang="en-US" altLang="ja-JP" sz="900" b="0" dirty="0">
                          <a:effectLst/>
                          <a:latin typeface="Meiryo UI" panose="020B0604030504040204" pitchFamily="50" charset="-128"/>
                          <a:ea typeface="Meiryo UI" panose="020B0604030504040204" pitchFamily="50" charset="-128"/>
                        </a:rPr>
                        <a:t>have, give</a:t>
                      </a:r>
                      <a:r>
                        <a:rPr lang="ja-JP" altLang="en-US" sz="900" b="0" dirty="0">
                          <a:effectLst/>
                          <a:latin typeface="Meiryo UI" panose="020B0604030504040204" pitchFamily="50" charset="-128"/>
                          <a:ea typeface="Meiryo UI" panose="020B0604030504040204" pitchFamily="50" charset="-128"/>
                        </a:rPr>
                        <a:t>など基本動詞を活用した簡単会話</a:t>
                      </a:r>
                      <a:endParaRPr lang="ja-JP" altLang="en-US" sz="900" dirty="0">
                        <a:effectLst/>
                        <a:latin typeface="Meiryo UI" panose="020B0604030504040204" pitchFamily="50" charset="-128"/>
                        <a:ea typeface="Meiryo UI" panose="020B0604030504040204" pitchFamily="50" charset="-128"/>
                      </a:endParaRPr>
                    </a:p>
                  </a:txBody>
                  <a:tcPr marL="57671" marR="57671" marT="28836" marB="28836" anchor="ctr">
                    <a:lnL w="12700" cap="flat" cmpd="sng" algn="ctr">
                      <a:solidFill>
                        <a:schemeClr val="tx1"/>
                      </a:solid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36442">
                <a:tc>
                  <a:txBody>
                    <a:bodyPr/>
                    <a:lstStyle/>
                    <a:p>
                      <a:pPr marL="72000" algn="ctr">
                        <a:lnSpc>
                          <a:spcPts val="1200"/>
                        </a:lnSpc>
                      </a:pPr>
                      <a:r>
                        <a:rPr lang="ja-JP" altLang="en-US" sz="900" dirty="0">
                          <a:effectLst/>
                          <a:latin typeface="Meiryo UI" panose="020B0604030504040204" pitchFamily="50" charset="-128"/>
                          <a:ea typeface="Meiryo UI" panose="020B0604030504040204" pitchFamily="50" charset="-128"/>
                        </a:rPr>
                        <a:t>最後に</a:t>
                      </a:r>
                    </a:p>
                  </a:txBody>
                  <a:tcPr marL="57671" marR="57671" marT="28836" marB="28836" anchor="ctr">
                    <a:lnL w="635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ctr">
                        <a:lnSpc>
                          <a:spcPts val="1200"/>
                        </a:lnSpc>
                      </a:pPr>
                      <a:r>
                        <a:rPr lang="en-US" altLang="ja-JP" sz="900" dirty="0">
                          <a:effectLst/>
                          <a:latin typeface="Meiryo UI" panose="020B0604030504040204" pitchFamily="50" charset="-128"/>
                          <a:ea typeface="Meiryo UI" panose="020B0604030504040204" pitchFamily="50" charset="-128"/>
                        </a:rPr>
                        <a:t>10</a:t>
                      </a:r>
                      <a:r>
                        <a:rPr lang="ja-JP" altLang="en-US" sz="900" dirty="0">
                          <a:effectLst/>
                          <a:latin typeface="Meiryo UI" panose="020B0604030504040204" pitchFamily="50" charset="-128"/>
                          <a:ea typeface="Meiryo UI" panose="020B0604030504040204" pitchFamily="50" charset="-128"/>
                        </a:rPr>
                        <a:t>分</a:t>
                      </a:r>
                    </a:p>
                  </a:txBody>
                  <a:tcPr marL="57671" marR="57671" marT="28836" marB="28836"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nSpc>
                          <a:spcPts val="1200"/>
                        </a:lnSpc>
                      </a:pPr>
                      <a:r>
                        <a:rPr lang="ja-JP" altLang="en-US" sz="900" dirty="0" smtClean="0">
                          <a:effectLst/>
                          <a:latin typeface="Meiryo UI" panose="020B0604030504040204" pitchFamily="50" charset="-128"/>
                          <a:ea typeface="Meiryo UI" panose="020B0604030504040204" pitchFamily="50" charset="-128"/>
                        </a:rPr>
                        <a:t>本研修会</a:t>
                      </a:r>
                      <a:r>
                        <a:rPr lang="ja-JP" altLang="en-US" sz="900" dirty="0">
                          <a:effectLst/>
                          <a:latin typeface="Meiryo UI" panose="020B0604030504040204" pitchFamily="50" charset="-128"/>
                          <a:ea typeface="Meiryo UI" panose="020B0604030504040204" pitchFamily="50" charset="-128"/>
                        </a:rPr>
                        <a:t>のフォローアップ</a:t>
                      </a:r>
                      <a:br>
                        <a:rPr lang="ja-JP" altLang="en-US" sz="900" dirty="0">
                          <a:effectLst/>
                          <a:latin typeface="Meiryo UI" panose="020B0604030504040204" pitchFamily="50" charset="-128"/>
                          <a:ea typeface="Meiryo UI" panose="020B0604030504040204" pitchFamily="50" charset="-128"/>
                        </a:rPr>
                      </a:br>
                      <a:r>
                        <a:rPr lang="ja-JP" altLang="en-US" sz="900" dirty="0">
                          <a:effectLst/>
                          <a:latin typeface="Meiryo UI" panose="020B0604030504040204" pitchFamily="50" charset="-128"/>
                          <a:ea typeface="Meiryo UI" panose="020B0604030504040204" pitchFamily="50" charset="-128"/>
                        </a:rPr>
                        <a:t>・研修後の自習用教材の紹介</a:t>
                      </a:r>
                      <a:br>
                        <a:rPr lang="ja-JP" altLang="en-US" sz="900" dirty="0">
                          <a:effectLst/>
                          <a:latin typeface="Meiryo UI" panose="020B0604030504040204" pitchFamily="50" charset="-128"/>
                          <a:ea typeface="Meiryo UI" panose="020B0604030504040204" pitchFamily="50" charset="-128"/>
                        </a:rPr>
                      </a:br>
                      <a:r>
                        <a:rPr lang="ja-JP" altLang="en-US" sz="900" dirty="0">
                          <a:effectLst/>
                          <a:latin typeface="Meiryo UI" panose="020B0604030504040204" pitchFamily="50" charset="-128"/>
                          <a:ea typeface="Meiryo UI" panose="020B0604030504040204" pitchFamily="50" charset="-128"/>
                        </a:rPr>
                        <a:t>・多言語対応のオンライン教材の紹介</a:t>
                      </a:r>
                    </a:p>
                  </a:txBody>
                  <a:tcPr marL="57671" marR="57671" marT="28836" marB="28836" anchor="ctr">
                    <a:lnL w="12700" cap="flat" cmpd="sng" algn="ctr">
                      <a:solidFill>
                        <a:schemeClr val="tx1"/>
                      </a:solid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709783">
                <a:tc gridSpan="3">
                  <a:txBody>
                    <a:bodyPr/>
                    <a:lstStyle/>
                    <a:p>
                      <a:pPr>
                        <a:lnSpc>
                          <a:spcPts val="1200"/>
                        </a:lnSpc>
                      </a:pPr>
                      <a:r>
                        <a:rPr lang="ja-JP" altLang="en-US" sz="900" dirty="0">
                          <a:effectLst/>
                        </a:rPr>
                        <a:t> </a:t>
                      </a:r>
                      <a:endParaRPr lang="en-US" altLang="ja-JP" sz="900" dirty="0" smtClean="0">
                        <a:effectLst/>
                      </a:endParaRPr>
                    </a:p>
                    <a:p>
                      <a:pPr>
                        <a:lnSpc>
                          <a:spcPts val="1200"/>
                        </a:lnSpc>
                      </a:pPr>
                      <a:endParaRPr lang="en-US" altLang="ja-JP" sz="900" dirty="0" smtClean="0">
                        <a:effectLst/>
                      </a:endParaRPr>
                    </a:p>
                    <a:p>
                      <a:pPr>
                        <a:lnSpc>
                          <a:spcPts val="1200"/>
                        </a:lnSpc>
                      </a:pPr>
                      <a:endParaRPr lang="en-US" altLang="ja-JP" sz="900" dirty="0" smtClean="0">
                        <a:effectLst/>
                      </a:endParaRPr>
                    </a:p>
                    <a:p>
                      <a:pPr>
                        <a:lnSpc>
                          <a:spcPts val="1200"/>
                        </a:lnSpc>
                      </a:pPr>
                      <a:endParaRPr lang="ja-JP" altLang="en-US" sz="900" dirty="0">
                        <a:effectLst/>
                      </a:endParaRPr>
                    </a:p>
                  </a:txBody>
                  <a:tcPr marL="57671" marR="57671" marT="28836" marB="28836" anchor="ctr">
                    <a:lnL w="7620" cap="flat" cmpd="sng" algn="ctr">
                      <a:noFill/>
                      <a:prstDash val="solid"/>
                      <a:round/>
                      <a:headEnd type="none" w="med" len="med"/>
                      <a:tailEnd type="none" w="med" len="med"/>
                    </a:lnL>
                    <a:lnR w="7620" cap="flat" cmpd="sng" algn="ctr">
                      <a:solidFill>
                        <a:srgbClr val="E5E5E5"/>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pPr>
                        <a:lnSpc>
                          <a:spcPts val="1500"/>
                        </a:lnSpc>
                      </a:pPr>
                      <a:endParaRPr lang="ja-JP" altLang="en-US" sz="800" dirty="0">
                        <a:effectLst/>
                      </a:endParaRPr>
                    </a:p>
                  </a:txBody>
                  <a:tcPr marL="53235" marR="53235" marT="26618" marB="2661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6350" cap="flat" cmpd="sng" algn="ctr">
                      <a:solidFill>
                        <a:srgbClr val="00B0F0"/>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20" name="正方形/長方形 19"/>
          <p:cNvSpPr/>
          <p:nvPr/>
        </p:nvSpPr>
        <p:spPr>
          <a:xfrm>
            <a:off x="1236133" y="7644167"/>
            <a:ext cx="5621867" cy="592470"/>
          </a:xfrm>
          <a:prstGeom prst="rect">
            <a:avLst/>
          </a:prstGeom>
        </p:spPr>
        <p:txBody>
          <a:bodyPr wrap="square">
            <a:spAutoFit/>
          </a:bodyPr>
          <a:lstStyle/>
          <a:p>
            <a:pPr>
              <a:lnSpc>
                <a:spcPts val="1300"/>
              </a:lnSpc>
            </a:pPr>
            <a:r>
              <a:rPr lang="ja-JP" altLang="en-US" sz="867" dirty="0">
                <a:solidFill>
                  <a:srgbClr val="222222"/>
                </a:solidFill>
                <a:latin typeface="Meiryo UI" panose="020B0604030504040204" pitchFamily="50" charset="-128"/>
                <a:ea typeface="Meiryo UI" panose="020B0604030504040204" pitchFamily="50" charset="-128"/>
              </a:rPr>
              <a:t>・</a:t>
            </a:r>
            <a:r>
              <a:rPr lang="ja-JP" altLang="en-US" sz="867" dirty="0" smtClean="0">
                <a:solidFill>
                  <a:srgbClr val="222222"/>
                </a:solidFill>
                <a:latin typeface="Meiryo UI" panose="020B0604030504040204" pitchFamily="50" charset="-128"/>
                <a:ea typeface="Meiryo UI" panose="020B0604030504040204" pitchFamily="50" charset="-128"/>
              </a:rPr>
              <a:t>外国人</a:t>
            </a:r>
            <a:r>
              <a:rPr lang="ja-JP" altLang="en-US" sz="867" dirty="0">
                <a:solidFill>
                  <a:srgbClr val="222222"/>
                </a:solidFill>
                <a:latin typeface="Meiryo UI" panose="020B0604030504040204" pitchFamily="50" charset="-128"/>
                <a:ea typeface="Meiryo UI" panose="020B0604030504040204" pitchFamily="50" charset="-128"/>
              </a:rPr>
              <a:t>旅行者の受入対応にまだ踏み出せないでいる方、これから強化していきたい方</a:t>
            </a:r>
            <a:endParaRPr lang="en-US" altLang="ja-JP" sz="867" dirty="0">
              <a:solidFill>
                <a:srgbClr val="222222"/>
              </a:solidFill>
              <a:latin typeface="Meiryo UI" panose="020B0604030504040204" pitchFamily="50" charset="-128"/>
              <a:ea typeface="Meiryo UI" panose="020B0604030504040204" pitchFamily="50" charset="-128"/>
            </a:endParaRPr>
          </a:p>
          <a:p>
            <a:pPr>
              <a:lnSpc>
                <a:spcPts val="1300"/>
              </a:lnSpc>
            </a:pPr>
            <a:r>
              <a:rPr lang="ja-JP" altLang="en-US" sz="867" dirty="0" smtClean="0">
                <a:solidFill>
                  <a:srgbClr val="222222"/>
                </a:solidFill>
                <a:latin typeface="Meiryo UI" panose="020B0604030504040204" pitchFamily="50" charset="-128"/>
                <a:ea typeface="Meiryo UI" panose="020B0604030504040204" pitchFamily="50" charset="-128"/>
              </a:rPr>
              <a:t>・外国語</a:t>
            </a:r>
            <a:r>
              <a:rPr lang="ja-JP" altLang="en-US" sz="867" dirty="0">
                <a:solidFill>
                  <a:srgbClr val="222222"/>
                </a:solidFill>
                <a:latin typeface="Meiryo UI" panose="020B0604030504040204" pitchFamily="50" charset="-128"/>
                <a:ea typeface="Meiryo UI" panose="020B0604030504040204" pitchFamily="50" charset="-128"/>
              </a:rPr>
              <a:t>での不十分なコミュニケーション対応が原因でトラブルが発生する等の困りごとのある方</a:t>
            </a:r>
            <a:endParaRPr lang="en-US" altLang="ja-JP" sz="867" dirty="0">
              <a:solidFill>
                <a:srgbClr val="222222"/>
              </a:solidFill>
              <a:latin typeface="Meiryo UI" panose="020B0604030504040204" pitchFamily="50" charset="-128"/>
              <a:ea typeface="Meiryo UI" panose="020B0604030504040204" pitchFamily="50" charset="-128"/>
            </a:endParaRPr>
          </a:p>
          <a:p>
            <a:pPr>
              <a:lnSpc>
                <a:spcPts val="1300"/>
              </a:lnSpc>
            </a:pPr>
            <a:r>
              <a:rPr lang="ja-JP" altLang="en-US" sz="867" dirty="0" smtClean="0">
                <a:solidFill>
                  <a:srgbClr val="222222"/>
                </a:solidFill>
                <a:latin typeface="Meiryo UI" panose="020B0604030504040204" pitchFamily="50" charset="-128"/>
                <a:ea typeface="Meiryo UI" panose="020B0604030504040204" pitchFamily="50" charset="-128"/>
              </a:rPr>
              <a:t>・学生</a:t>
            </a:r>
            <a:r>
              <a:rPr lang="ja-JP" altLang="en-US" sz="867" dirty="0">
                <a:solidFill>
                  <a:srgbClr val="222222"/>
                </a:solidFill>
                <a:latin typeface="Meiryo UI" panose="020B0604030504040204" pitchFamily="50" charset="-128"/>
                <a:ea typeface="Meiryo UI" panose="020B0604030504040204" pitchFamily="50" charset="-128"/>
              </a:rPr>
              <a:t>時代に英語が不得手だったので、複雑な表現などを学ぶのは抵抗があるが、これから外国語対応</a:t>
            </a:r>
            <a:r>
              <a:rPr lang="ja-JP" altLang="en-US" sz="867" dirty="0" smtClean="0">
                <a:solidFill>
                  <a:srgbClr val="222222"/>
                </a:solidFill>
                <a:latin typeface="Meiryo UI" panose="020B0604030504040204" pitchFamily="50" charset="-128"/>
                <a:ea typeface="Meiryo UI" panose="020B0604030504040204" pitchFamily="50" charset="-128"/>
              </a:rPr>
              <a:t>のコツ</a:t>
            </a:r>
            <a:r>
              <a:rPr lang="ja-JP" altLang="en-US" sz="867" dirty="0">
                <a:solidFill>
                  <a:srgbClr val="222222"/>
                </a:solidFill>
                <a:latin typeface="Meiryo UI" panose="020B0604030504040204" pitchFamily="50" charset="-128"/>
                <a:ea typeface="Meiryo UI" panose="020B0604030504040204" pitchFamily="50" charset="-128"/>
              </a:rPr>
              <a:t>を学びたい方</a:t>
            </a:r>
            <a:endParaRPr lang="ja-JP" altLang="en-US" sz="867"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01131" y="4740811"/>
            <a:ext cx="4541803"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カリキュラム（初級クラス：定員</a:t>
            </a:r>
            <a:r>
              <a:rPr lang="ja-JP" altLang="en-US" sz="1200" dirty="0" smtClean="0">
                <a:latin typeface="Meiryo UI" panose="020B0604030504040204" pitchFamily="50" charset="-128"/>
                <a:ea typeface="Meiryo UI" panose="020B0604030504040204" pitchFamily="50" charset="-128"/>
              </a:rPr>
              <a:t>〇〇名／約</a:t>
            </a:r>
            <a:r>
              <a:rPr lang="en-US" altLang="ja-JP" sz="1200" dirty="0" smtClean="0">
                <a:latin typeface="Meiryo UI" panose="020B0604030504040204" pitchFamily="50" charset="-128"/>
                <a:ea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rPr>
              <a:t>時間）</a:t>
            </a:r>
            <a:endParaRPr lang="ja-JP" altLang="en-US" sz="12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90167" y="7771905"/>
            <a:ext cx="1106668" cy="359201"/>
          </a:xfrm>
          <a:prstGeom prst="rect">
            <a:avLst/>
          </a:prstGeom>
          <a:noFill/>
        </p:spPr>
        <p:txBody>
          <a:bodyPr wrap="square" rtlCol="0">
            <a:spAutoFit/>
          </a:bodyPr>
          <a:lstStyle/>
          <a:p>
            <a:r>
              <a:rPr lang="ja-JP" altLang="en-US" sz="867" dirty="0" smtClean="0">
                <a:solidFill>
                  <a:schemeClr val="accent1">
                    <a:lumMod val="50000"/>
                  </a:schemeClr>
                </a:solidFill>
                <a:latin typeface="Meiryo UI" panose="020B0604030504040204" pitchFamily="50" charset="-128"/>
                <a:ea typeface="Meiryo UI" panose="020B0604030504040204" pitchFamily="50" charset="-128"/>
              </a:rPr>
              <a:t>受講対象者</a:t>
            </a:r>
            <a:endParaRPr lang="en-US" altLang="ja-JP" sz="867" dirty="0" smtClean="0">
              <a:solidFill>
                <a:schemeClr val="accent1">
                  <a:lumMod val="50000"/>
                </a:schemeClr>
              </a:solidFill>
              <a:latin typeface="Meiryo UI" panose="020B0604030504040204" pitchFamily="50" charset="-128"/>
              <a:ea typeface="Meiryo UI" panose="020B0604030504040204" pitchFamily="50" charset="-128"/>
            </a:endParaRPr>
          </a:p>
          <a:p>
            <a:r>
              <a:rPr lang="ja-JP" altLang="en-US" sz="867" dirty="0" smtClean="0">
                <a:solidFill>
                  <a:schemeClr val="accent1">
                    <a:lumMod val="50000"/>
                  </a:schemeClr>
                </a:solidFill>
                <a:latin typeface="Meiryo UI" panose="020B0604030504040204" pitchFamily="50" charset="-128"/>
                <a:ea typeface="Meiryo UI" panose="020B0604030504040204" pitchFamily="50" charset="-128"/>
              </a:rPr>
              <a:t>の</a:t>
            </a:r>
            <a:r>
              <a:rPr lang="ja-JP" altLang="en-US" sz="867" dirty="0">
                <a:solidFill>
                  <a:schemeClr val="accent1">
                    <a:lumMod val="50000"/>
                  </a:schemeClr>
                </a:solidFill>
                <a:latin typeface="Meiryo UI" panose="020B0604030504040204" pitchFamily="50" charset="-128"/>
                <a:ea typeface="Meiryo UI" panose="020B0604030504040204" pitchFamily="50" charset="-128"/>
              </a:rPr>
              <a:t>イメージ</a:t>
            </a:r>
          </a:p>
        </p:txBody>
      </p:sp>
      <p:sp>
        <p:nvSpPr>
          <p:cNvPr id="23" name="テキスト ボックス 22"/>
          <p:cNvSpPr txBox="1"/>
          <p:nvPr/>
        </p:nvSpPr>
        <p:spPr>
          <a:xfrm>
            <a:off x="301132" y="8239095"/>
            <a:ext cx="1195704"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お申込み方法</a:t>
            </a:r>
            <a:endParaRPr lang="ja-JP" altLang="en-US"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301132" y="8638042"/>
            <a:ext cx="1195704"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お申込み期日</a:t>
            </a:r>
            <a:endParaRPr lang="ja-JP" altLang="en-US" sz="12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05238" y="9023927"/>
            <a:ext cx="1195704"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お申込み先</a:t>
            </a:r>
            <a:endParaRPr lang="ja-JP" altLang="en-US" sz="12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559621" y="8483572"/>
            <a:ext cx="5396782" cy="492443"/>
          </a:xfrm>
          <a:prstGeom prst="rect">
            <a:avLst/>
          </a:prstGeom>
          <a:noFill/>
        </p:spPr>
        <p:txBody>
          <a:bodyPr wrap="square" rtlCol="0">
            <a:spAutoFit/>
          </a:bodyPr>
          <a:lstStyle/>
          <a:p>
            <a:r>
              <a:rPr lang="ja-JP" altLang="en-US" sz="1200" dirty="0" smtClean="0">
                <a:solidFill>
                  <a:srgbClr val="FF0000"/>
                </a:solidFill>
                <a:latin typeface="Meiryo UI" panose="020B0604030504040204" pitchFamily="50" charset="-128"/>
                <a:ea typeface="Meiryo UI" panose="020B0604030504040204" pitchFamily="50" charset="-128"/>
              </a:rPr>
              <a:t>令和</a:t>
            </a:r>
            <a:r>
              <a:rPr lang="en-US" altLang="ja-JP" sz="1200" dirty="0" smtClean="0">
                <a:solidFill>
                  <a:srgbClr val="FF0000"/>
                </a:solidFill>
                <a:latin typeface="Meiryo UI" panose="020B0604030504040204" pitchFamily="50" charset="-128"/>
                <a:ea typeface="Meiryo UI" panose="020B0604030504040204" pitchFamily="50" charset="-128"/>
              </a:rPr>
              <a:t>4</a:t>
            </a:r>
            <a:r>
              <a:rPr lang="ja-JP" altLang="en-US" sz="1200" dirty="0" smtClean="0">
                <a:solidFill>
                  <a:srgbClr val="FF0000"/>
                </a:solidFill>
                <a:latin typeface="Meiryo UI" panose="020B0604030504040204" pitchFamily="50" charset="-128"/>
                <a:ea typeface="Meiryo UI" panose="020B0604030504040204" pitchFamily="50" charset="-128"/>
              </a:rPr>
              <a:t>年</a:t>
            </a:r>
            <a:r>
              <a:rPr lang="ja-JP" altLang="en-US" sz="867" dirty="0" smtClean="0">
                <a:solidFill>
                  <a:srgbClr val="FF0000"/>
                </a:solidFill>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8</a:t>
            </a:r>
            <a:r>
              <a:rPr lang="ja-JP" altLang="en-US" sz="1300" dirty="0" smtClean="0">
                <a:solidFill>
                  <a:srgbClr val="FF0000"/>
                </a:solidFill>
                <a:latin typeface="Meiryo UI" panose="020B0604030504040204" pitchFamily="50" charset="-128"/>
                <a:ea typeface="Meiryo UI" panose="020B0604030504040204" pitchFamily="50" charset="-128"/>
              </a:rPr>
              <a:t>月</a:t>
            </a:r>
            <a:r>
              <a:rPr lang="ja-JP" altLang="en-US" sz="867" dirty="0">
                <a:solidFill>
                  <a:srgbClr val="FF0000"/>
                </a:solidFill>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31</a:t>
            </a:r>
            <a:r>
              <a:rPr lang="en-US" altLang="ja-JP" sz="867" b="1" dirty="0" smtClean="0">
                <a:solidFill>
                  <a:srgbClr val="FF0000"/>
                </a:solidFill>
                <a:latin typeface="Meiryo UI" panose="020B0604030504040204" pitchFamily="50" charset="-128"/>
                <a:ea typeface="Meiryo UI" panose="020B0604030504040204" pitchFamily="50" charset="-128"/>
              </a:rPr>
              <a:t> </a:t>
            </a:r>
            <a:r>
              <a:rPr lang="ja-JP" altLang="en-US" sz="1200">
                <a:solidFill>
                  <a:srgbClr val="FF0000"/>
                </a:solidFill>
                <a:latin typeface="Meiryo UI" panose="020B0604030504040204" pitchFamily="50" charset="-128"/>
                <a:ea typeface="Meiryo UI" panose="020B0604030504040204" pitchFamily="50" charset="-128"/>
              </a:rPr>
              <a:t>日</a:t>
            </a:r>
            <a:r>
              <a:rPr lang="ja-JP" altLang="en-US" sz="1200" smtClean="0">
                <a:solidFill>
                  <a:srgbClr val="FF0000"/>
                </a:solidFill>
                <a:latin typeface="Meiryo UI" panose="020B0604030504040204" pitchFamily="50" charset="-128"/>
                <a:ea typeface="Meiryo UI" panose="020B0604030504040204" pitchFamily="50" charset="-128"/>
              </a:rPr>
              <a:t>（水）</a:t>
            </a:r>
            <a:r>
              <a:rPr lang="ja-JP" altLang="en-US" sz="1300" dirty="0">
                <a:solidFill>
                  <a:srgbClr val="FF0000"/>
                </a:solidFill>
                <a:latin typeface="Meiryo UI" panose="020B0604030504040204" pitchFamily="50" charset="-128"/>
                <a:ea typeface="Meiryo UI" panose="020B0604030504040204" pitchFamily="50" charset="-128"/>
              </a:rPr>
              <a:t>　　</a:t>
            </a:r>
            <a:r>
              <a:rPr lang="ja-JP" altLang="en-US" sz="867" dirty="0">
                <a:solidFill>
                  <a:srgbClr val="FF0000"/>
                </a:solidFill>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1</a:t>
            </a:r>
            <a:r>
              <a:rPr lang="en-US" altLang="ja-JP" sz="2600" b="1" dirty="0">
                <a:solidFill>
                  <a:srgbClr val="FF0000"/>
                </a:solidFill>
                <a:latin typeface="Meiryo UI" panose="020B0604030504040204" pitchFamily="50" charset="-128"/>
                <a:ea typeface="Meiryo UI" panose="020B0604030504040204" pitchFamily="50" charset="-128"/>
              </a:rPr>
              <a:t>7</a:t>
            </a:r>
            <a:r>
              <a:rPr lang="en-US" altLang="ja-JP" sz="867" b="1" dirty="0" smtClean="0">
                <a:solidFill>
                  <a:srgbClr val="FF0000"/>
                </a:solidFill>
                <a:latin typeface="Meiryo UI" panose="020B0604030504040204" pitchFamily="50" charset="-128"/>
                <a:ea typeface="Meiryo UI" panose="020B0604030504040204" pitchFamily="50" charset="-128"/>
              </a:rPr>
              <a:t> </a:t>
            </a:r>
            <a:r>
              <a:rPr lang="ja-JP" altLang="en-US" sz="1200" dirty="0" smtClean="0">
                <a:solidFill>
                  <a:srgbClr val="FF0000"/>
                </a:solidFill>
                <a:latin typeface="Meiryo UI" panose="020B0604030504040204" pitchFamily="50" charset="-128"/>
                <a:ea typeface="Meiryo UI" panose="020B0604030504040204" pitchFamily="50" charset="-128"/>
              </a:rPr>
              <a:t>時</a:t>
            </a:r>
            <a:endParaRPr lang="ja-JP" altLang="en-US" sz="1200" dirty="0">
              <a:solidFill>
                <a:srgbClr val="FF0000"/>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596675" y="9036990"/>
            <a:ext cx="5515563" cy="738664"/>
          </a:xfrm>
          <a:prstGeom prst="rect">
            <a:avLst/>
          </a:prstGeom>
          <a:noFill/>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E</a:t>
            </a:r>
            <a:r>
              <a:rPr lang="ja-JP" altLang="en-US" sz="1400" dirty="0" smtClean="0">
                <a:solidFill>
                  <a:srgbClr val="FF0000"/>
                </a:solidFill>
                <a:latin typeface="Meiryo UI" panose="020B0604030504040204" pitchFamily="50" charset="-128"/>
                <a:ea typeface="Meiryo UI" panose="020B0604030504040204" pitchFamily="50" charset="-128"/>
              </a:rPr>
              <a:t>メール又は</a:t>
            </a:r>
            <a:r>
              <a:rPr lang="en-US" altLang="ja-JP" sz="1400" dirty="0" smtClean="0">
                <a:solidFill>
                  <a:srgbClr val="FF0000"/>
                </a:solidFill>
                <a:latin typeface="Meiryo UI" panose="020B0604030504040204" pitchFamily="50" charset="-128"/>
                <a:ea typeface="Meiryo UI" panose="020B0604030504040204" pitchFamily="50" charset="-128"/>
              </a:rPr>
              <a:t>FAX</a:t>
            </a:r>
            <a:r>
              <a:rPr lang="ja-JP" altLang="en-US" sz="1400" dirty="0" err="1" smtClean="0">
                <a:solidFill>
                  <a:srgbClr val="FF0000"/>
                </a:solidFill>
                <a:latin typeface="Meiryo UI" panose="020B0604030504040204" pitchFamily="50" charset="-128"/>
                <a:ea typeface="Meiryo UI" panose="020B0604030504040204" pitchFamily="50" charset="-128"/>
              </a:rPr>
              <a:t>にて</a:t>
            </a:r>
            <a:r>
              <a:rPr lang="ja-JP" altLang="en-US" sz="1400" dirty="0" smtClean="0">
                <a:solidFill>
                  <a:srgbClr val="FF0000"/>
                </a:solidFill>
                <a:latin typeface="Meiryo UI" panose="020B0604030504040204" pitchFamily="50" charset="-128"/>
                <a:ea typeface="Meiryo UI" panose="020B0604030504040204" pitchFamily="50" charset="-128"/>
              </a:rPr>
              <a:t>別紙申込書をお送りください。</a:t>
            </a:r>
            <a:endParaRPr lang="en-US" altLang="ja-JP" sz="1400" dirty="0" smtClean="0">
              <a:solidFill>
                <a:srgbClr val="FF0000"/>
              </a:solidFill>
              <a:latin typeface="Meiryo UI" panose="020B0604030504040204" pitchFamily="50" charset="-128"/>
              <a:ea typeface="Meiryo UI" panose="020B0604030504040204" pitchFamily="50" charset="-128"/>
            </a:endParaRPr>
          </a:p>
          <a:p>
            <a:r>
              <a:rPr lang="en-US" altLang="ja-JP" sz="1400" u="sng" dirty="0" smtClean="0">
                <a:solidFill>
                  <a:srgbClr val="FF0000"/>
                </a:solidFill>
                <a:latin typeface="Meiryo UI" panose="020B0604030504040204" pitchFamily="50" charset="-128"/>
                <a:ea typeface="Meiryo UI" panose="020B0604030504040204" pitchFamily="50" charset="-128"/>
              </a:rPr>
              <a:t>E</a:t>
            </a:r>
            <a:r>
              <a:rPr lang="ja-JP" altLang="en-US" sz="1400" u="sng" dirty="0" smtClean="0">
                <a:solidFill>
                  <a:srgbClr val="FF0000"/>
                </a:solidFill>
                <a:latin typeface="Meiryo UI" panose="020B0604030504040204" pitchFamily="50" charset="-128"/>
                <a:ea typeface="Meiryo UI" panose="020B0604030504040204" pitchFamily="50" charset="-128"/>
              </a:rPr>
              <a:t>メール　〇〇〇＠〇〇〇〇〇</a:t>
            </a:r>
            <a:endParaRPr lang="en-US" altLang="ja-JP" sz="1400" u="sng" dirty="0" smtClean="0">
              <a:solidFill>
                <a:srgbClr val="FF0000"/>
              </a:solidFill>
              <a:latin typeface="Meiryo UI" panose="020B0604030504040204" pitchFamily="50" charset="-128"/>
              <a:ea typeface="Meiryo UI" panose="020B0604030504040204" pitchFamily="50" charset="-128"/>
            </a:endParaRPr>
          </a:p>
          <a:p>
            <a:r>
              <a:rPr lang="en-US" altLang="ja-JP" sz="1400" u="sng" dirty="0" smtClean="0">
                <a:solidFill>
                  <a:srgbClr val="FF0000"/>
                </a:solidFill>
                <a:latin typeface="Meiryo UI" panose="020B0604030504040204" pitchFamily="50" charset="-128"/>
                <a:ea typeface="Meiryo UI" panose="020B0604030504040204" pitchFamily="50" charset="-128"/>
              </a:rPr>
              <a:t>FAX</a:t>
            </a:r>
            <a:r>
              <a:rPr lang="ja-JP" altLang="en-US" sz="1400" u="sng" dirty="0" smtClean="0">
                <a:solidFill>
                  <a:srgbClr val="FF0000"/>
                </a:solidFill>
                <a:latin typeface="Meiryo UI" panose="020B0604030504040204" pitchFamily="50" charset="-128"/>
                <a:ea typeface="Meiryo UI" panose="020B0604030504040204" pitchFamily="50" charset="-128"/>
              </a:rPr>
              <a:t>　　　</a:t>
            </a:r>
            <a:r>
              <a:rPr lang="en-US" altLang="ja-JP" sz="1400" u="sng" dirty="0" smtClean="0">
                <a:solidFill>
                  <a:srgbClr val="FF0000"/>
                </a:solidFill>
                <a:latin typeface="Meiryo UI" panose="020B0604030504040204" pitchFamily="50" charset="-128"/>
                <a:ea typeface="Meiryo UI" panose="020B0604030504040204" pitchFamily="50" charset="-128"/>
              </a:rPr>
              <a:t>000-000-0000</a:t>
            </a:r>
            <a:endParaRPr lang="ja-JP" altLang="en-US" sz="1400" u="sng" dirty="0">
              <a:solidFill>
                <a:srgbClr val="FF0000"/>
              </a:solidFill>
              <a:latin typeface="Meiryo UI" panose="020B0604030504040204" pitchFamily="50" charset="-128"/>
              <a:ea typeface="Meiryo UI" panose="020B0604030504040204" pitchFamily="50" charset="-128"/>
            </a:endParaRPr>
          </a:p>
        </p:txBody>
      </p:sp>
      <p:sp>
        <p:nvSpPr>
          <p:cNvPr id="3" name="正方形/長方形 2"/>
          <p:cNvSpPr/>
          <p:nvPr/>
        </p:nvSpPr>
        <p:spPr>
          <a:xfrm>
            <a:off x="1559621" y="8254755"/>
            <a:ext cx="5179846" cy="261610"/>
          </a:xfrm>
          <a:prstGeom prst="rect">
            <a:avLst/>
          </a:prstGeom>
        </p:spPr>
        <p:txBody>
          <a:bodyPr wrap="square">
            <a:spAutoFit/>
          </a:bodyPr>
          <a:lstStyle/>
          <a:p>
            <a:r>
              <a:rPr lang="ja-JP" altLang="en-US" sz="1100" dirty="0">
                <a:solidFill>
                  <a:srgbClr val="FF0000"/>
                </a:solidFill>
                <a:latin typeface="Meiryo UI" panose="020B0604030504040204" pitchFamily="50" charset="-128"/>
                <a:ea typeface="Meiryo UI" panose="020B0604030504040204" pitchFamily="50" charset="-128"/>
              </a:rPr>
              <a:t>「地域の観光人材のインバウンド対応能力強化研修</a:t>
            </a:r>
            <a:r>
              <a:rPr lang="ja-JP" altLang="en-US" sz="1100" dirty="0" smtClean="0">
                <a:solidFill>
                  <a:srgbClr val="FF0000"/>
                </a:solidFill>
                <a:latin typeface="Meiryo UI" panose="020B0604030504040204" pitchFamily="50" charset="-128"/>
                <a:ea typeface="Meiryo UI" panose="020B0604030504040204" pitchFamily="50" charset="-128"/>
              </a:rPr>
              <a:t>」参加申込書</a:t>
            </a:r>
            <a:r>
              <a:rPr lang="ja-JP" altLang="en-US" sz="1100" dirty="0">
                <a:solidFill>
                  <a:srgbClr val="FF0000"/>
                </a:solidFill>
                <a:latin typeface="Meiryo UI" panose="020B0604030504040204" pitchFamily="50" charset="-128"/>
                <a:ea typeface="Meiryo UI" panose="020B0604030504040204" pitchFamily="50" charset="-128"/>
              </a:rPr>
              <a:t>（別紙）</a:t>
            </a:r>
          </a:p>
        </p:txBody>
      </p:sp>
      <p:sp>
        <p:nvSpPr>
          <p:cNvPr id="29" name="角丸四角形 28"/>
          <p:cNvSpPr/>
          <p:nvPr/>
        </p:nvSpPr>
        <p:spPr>
          <a:xfrm>
            <a:off x="7103472" y="6999674"/>
            <a:ext cx="3134746" cy="282694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sz="1400" dirty="0">
                <a:solidFill>
                  <a:prstClr val="black"/>
                </a:solidFill>
                <a:latin typeface="Meiryo UI" panose="020B0604030504040204" pitchFamily="50" charset="-128"/>
                <a:ea typeface="Meiryo UI" panose="020B0604030504040204" pitchFamily="50" charset="-128"/>
              </a:rPr>
              <a:t>参加申込の</a:t>
            </a:r>
            <a:r>
              <a:rPr lang="ja-JP" altLang="en-US" sz="1400" dirty="0" smtClean="0">
                <a:solidFill>
                  <a:prstClr val="black"/>
                </a:solidFill>
                <a:latin typeface="Meiryo UI" panose="020B0604030504040204" pitchFamily="50" charset="-128"/>
                <a:ea typeface="Meiryo UI" panose="020B0604030504040204" pitchFamily="50" charset="-128"/>
              </a:rPr>
              <a:t>方法は</a:t>
            </a:r>
            <a:r>
              <a:rPr lang="ja-JP" altLang="en-US" sz="1400" dirty="0">
                <a:solidFill>
                  <a:prstClr val="black"/>
                </a:solidFill>
                <a:latin typeface="Meiryo UI" panose="020B0604030504040204" pitchFamily="50" charset="-128"/>
                <a:ea typeface="Meiryo UI" panose="020B0604030504040204" pitchFamily="50" charset="-128"/>
              </a:rPr>
              <a:t>お任せします。</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rPr>
              <a:t>（参加申込書を必要とする場合は、参加申込書の作成もお願いします）</a:t>
            </a:r>
            <a:endParaRPr lang="en-US" altLang="ja-JP" sz="1400" dirty="0" smtClean="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左記は一例となります</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参加者リストを研修終了後に</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ご提出をいただきますが、</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その際に必要な情報は、</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「氏名」「所属機関」です。</a:t>
            </a:r>
            <a:endParaRPr lang="en-US" altLang="ja-JP" sz="1400" dirty="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よろしくお願いします。</a:t>
            </a:r>
            <a:endParaRPr lang="en-US" altLang="ja-JP" sz="1400" dirty="0">
              <a:solidFill>
                <a:prstClr val="black"/>
              </a:solidFill>
              <a:latin typeface="Meiryo UI" panose="020B0604030504040204" pitchFamily="50" charset="-128"/>
              <a:ea typeface="Meiryo UI" panose="020B0604030504040204" pitchFamily="50" charset="-128"/>
            </a:endParaRPr>
          </a:p>
        </p:txBody>
      </p:sp>
      <p:cxnSp>
        <p:nvCxnSpPr>
          <p:cNvPr id="17" name="直線矢印コネクタ 16"/>
          <p:cNvCxnSpPr>
            <a:endCxn id="29" idx="1"/>
          </p:cNvCxnSpPr>
          <p:nvPr/>
        </p:nvCxnSpPr>
        <p:spPr>
          <a:xfrm flipV="1">
            <a:off x="5399095" y="8413144"/>
            <a:ext cx="1704377" cy="3633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7112238" y="3944497"/>
            <a:ext cx="3134746" cy="39825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実施日を打ち替えてください</a:t>
            </a:r>
            <a:endParaRPr lang="en-US" altLang="ja-JP" sz="1400" dirty="0">
              <a:solidFill>
                <a:prstClr val="black"/>
              </a:solidFill>
              <a:latin typeface="Meiryo UI" panose="020B0604030504040204" pitchFamily="50" charset="-128"/>
              <a:ea typeface="Meiryo UI" panose="020B0604030504040204" pitchFamily="50" charset="-128"/>
            </a:endParaRPr>
          </a:p>
        </p:txBody>
      </p:sp>
      <p:pic>
        <p:nvPicPr>
          <p:cNvPr id="31" name="図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58" y="833860"/>
            <a:ext cx="3341867" cy="1875600"/>
          </a:xfrm>
          <a:prstGeom prst="rect">
            <a:avLst/>
          </a:prstGeom>
        </p:spPr>
      </p:pic>
      <p:pic>
        <p:nvPicPr>
          <p:cNvPr id="32" name="図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675" y="832557"/>
            <a:ext cx="2814525" cy="1875881"/>
          </a:xfrm>
          <a:prstGeom prst="rect">
            <a:avLst/>
          </a:prstGeom>
        </p:spPr>
      </p:pic>
    </p:spTree>
    <p:extLst>
      <p:ext uri="{BB962C8B-B14F-4D97-AF65-F5344CB8AC3E}">
        <p14:creationId xmlns:p14="http://schemas.microsoft.com/office/powerpoint/2010/main" val="2983502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テキスト ボックス 58"/>
          <p:cNvSpPr txBox="1"/>
          <p:nvPr/>
        </p:nvSpPr>
        <p:spPr>
          <a:xfrm>
            <a:off x="458398" y="421118"/>
            <a:ext cx="6044002" cy="4770537"/>
          </a:xfrm>
          <a:prstGeom prst="rect">
            <a:avLst/>
          </a:prstGeom>
          <a:noFill/>
        </p:spPr>
        <p:txBody>
          <a:bodyPr wrap="square" rtlCol="0">
            <a:spAutoFit/>
          </a:bodyPr>
          <a:lstStyle/>
          <a:p>
            <a:pPr>
              <a:spcAft>
                <a:spcPts val="500"/>
              </a:spcAft>
            </a:pPr>
            <a:r>
              <a:rPr lang="ja-JP" altLang="en-US" sz="1050" b="1" u="sng" dirty="0">
                <a:solidFill>
                  <a:srgbClr val="0070C0"/>
                </a:solidFill>
                <a:latin typeface="Meiryo UI" panose="020B0604030504040204" pitchFamily="50" charset="-128"/>
                <a:ea typeface="Meiryo UI" panose="020B0604030504040204" pitchFamily="50" charset="-128"/>
              </a:rPr>
              <a:t>単なる語学研修ではありません！</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訪日外国人旅行者への接客で重要なシーンにスポットを</a:t>
            </a:r>
            <a:r>
              <a:rPr lang="ja-JP" altLang="en-US" sz="1050" dirty="0" smtClean="0">
                <a:latin typeface="Meiryo UI" panose="020B0604030504040204" pitchFamily="50" charset="-128"/>
                <a:ea typeface="Meiryo UI" panose="020B0604030504040204" pitchFamily="50" charset="-128"/>
              </a:rPr>
              <a:t>当て</a:t>
            </a:r>
            <a:endParaRPr lang="en-US" altLang="ja-JP" sz="1050" dirty="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カリキュラム</a:t>
            </a:r>
            <a:r>
              <a:rPr lang="ja-JP" altLang="en-US" sz="1050" dirty="0">
                <a:latin typeface="Meiryo UI" panose="020B0604030504040204" pitchFamily="50" charset="-128"/>
                <a:ea typeface="Meiryo UI" panose="020B0604030504040204" pitchFamily="50" charset="-128"/>
              </a:rPr>
              <a:t>が組まれています。インバウンド対応を学ぶ内容で</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語学</a:t>
            </a:r>
            <a:r>
              <a:rPr lang="ja-JP" altLang="en-US" sz="1050" dirty="0">
                <a:latin typeface="Meiryo UI" panose="020B0604030504040204" pitchFamily="50" charset="-128"/>
                <a:ea typeface="Meiryo UI" panose="020B0604030504040204" pitchFamily="50" charset="-128"/>
              </a:rPr>
              <a:t>の初心者でも参加できる実践的なカリキュラムです</a:t>
            </a:r>
            <a:r>
              <a:rPr lang="ja-JP" altLang="en-US" sz="1050" dirty="0" smtClean="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a:p>
            <a:pPr>
              <a:spcAft>
                <a:spcPts val="487"/>
              </a:spcAft>
            </a:pPr>
            <a:r>
              <a:rPr lang="ja-JP" altLang="en-US" sz="1050" dirty="0">
                <a:solidFill>
                  <a:srgbClr val="FF0000"/>
                </a:solidFill>
                <a:latin typeface="Meiryo UI" panose="020B0604030504040204" pitchFamily="50" charset="-128"/>
                <a:ea typeface="Meiryo UI" panose="020B0604030504040204" pitchFamily="50" charset="-128"/>
              </a:rPr>
              <a:t>初級クラスと中級クラスの</a:t>
            </a:r>
            <a:r>
              <a:rPr lang="en-US" altLang="ja-JP" sz="1050" dirty="0">
                <a:solidFill>
                  <a:srgbClr val="FF0000"/>
                </a:solidFill>
                <a:latin typeface="Meiryo UI" panose="020B0604030504040204" pitchFamily="50" charset="-128"/>
                <a:ea typeface="Meiryo UI" panose="020B0604030504040204" pitchFamily="50" charset="-128"/>
              </a:rPr>
              <a:t>2</a:t>
            </a:r>
            <a:r>
              <a:rPr lang="ja-JP" altLang="en-US" sz="1050" dirty="0">
                <a:solidFill>
                  <a:srgbClr val="FF0000"/>
                </a:solidFill>
                <a:latin typeface="Meiryo UI" panose="020B0604030504040204" pitchFamily="50" charset="-128"/>
                <a:ea typeface="Meiryo UI" panose="020B0604030504040204" pitchFamily="50" charset="-128"/>
              </a:rPr>
              <a:t>つ、研修カリキュラムを準備</a:t>
            </a:r>
            <a:r>
              <a:rPr lang="ja-JP" altLang="en-US" sz="1050" dirty="0">
                <a:latin typeface="Meiryo UI" panose="020B0604030504040204" pitchFamily="50" charset="-128"/>
                <a:ea typeface="Meiryo UI" panose="020B0604030504040204" pitchFamily="50" charset="-128"/>
              </a:rPr>
              <a:t>しています。</a:t>
            </a:r>
            <a:endParaRPr lang="en-US" altLang="ja-JP" sz="1050" dirty="0">
              <a:latin typeface="Meiryo UI" panose="020B0604030504040204" pitchFamily="50" charset="-128"/>
              <a:ea typeface="Meiryo UI" panose="020B0604030504040204" pitchFamily="50" charset="-128"/>
            </a:endParaRPr>
          </a:p>
          <a:p>
            <a:pPr>
              <a:spcAft>
                <a:spcPts val="500"/>
              </a:spcAft>
            </a:pPr>
            <a:r>
              <a:rPr lang="ja-JP" altLang="en-US" sz="1050" b="1" u="sng" dirty="0" smtClean="0">
                <a:solidFill>
                  <a:srgbClr val="0070C0"/>
                </a:solidFill>
                <a:latin typeface="Meiryo UI" panose="020B0604030504040204" pitchFamily="50" charset="-128"/>
                <a:ea typeface="Meiryo UI" panose="020B0604030504040204" pitchFamily="50" charset="-128"/>
              </a:rPr>
              <a:t>インバウンド</a:t>
            </a:r>
            <a:r>
              <a:rPr lang="ja-JP" altLang="en-US" sz="1050" b="1" u="sng" dirty="0">
                <a:solidFill>
                  <a:srgbClr val="0070C0"/>
                </a:solidFill>
                <a:latin typeface="Meiryo UI" panose="020B0604030504040204" pitchFamily="50" charset="-128"/>
                <a:ea typeface="Meiryo UI" panose="020B0604030504040204" pitchFamily="50" charset="-128"/>
              </a:rPr>
              <a:t>対応のプロが講師です！</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全国通訳案内士は、様々な訪日外国人旅行者</a:t>
            </a:r>
            <a:r>
              <a:rPr lang="ja-JP" altLang="en-US" sz="1050" dirty="0" smtClean="0">
                <a:latin typeface="Meiryo UI" panose="020B0604030504040204" pitchFamily="50" charset="-128"/>
                <a:ea typeface="Meiryo UI" panose="020B0604030504040204" pitchFamily="50" charset="-128"/>
              </a:rPr>
              <a:t>を</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ご案内</a:t>
            </a:r>
            <a:r>
              <a:rPr lang="ja-JP" altLang="en-US" sz="1050" dirty="0">
                <a:latin typeface="Meiryo UI" panose="020B0604030504040204" pitchFamily="50" charset="-128"/>
                <a:ea typeface="Meiryo UI" panose="020B0604030504040204" pitchFamily="50" charset="-128"/>
              </a:rPr>
              <a:t>しているインバウンド対応のプロです</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全国</a:t>
            </a:r>
            <a:r>
              <a:rPr lang="ja-JP" altLang="en-US" sz="1050" dirty="0">
                <a:latin typeface="Meiryo UI" panose="020B0604030504040204" pitchFamily="50" charset="-128"/>
                <a:ea typeface="Meiryo UI" panose="020B0604030504040204" pitchFamily="50" charset="-128"/>
              </a:rPr>
              <a:t>通訳案内士の国家資格を有する人材の中から</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講師</a:t>
            </a:r>
            <a:r>
              <a:rPr lang="ja-JP" altLang="en-US" sz="1050" dirty="0">
                <a:latin typeface="Meiryo UI" panose="020B0604030504040204" pitchFamily="50" charset="-128"/>
                <a:ea typeface="Meiryo UI" panose="020B0604030504040204" pitchFamily="50" charset="-128"/>
              </a:rPr>
              <a:t>養成事業で選定された人材を講師に据えました</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pPr>
              <a:lnSpc>
                <a:spcPts val="1500"/>
              </a:lnSpc>
              <a:spcAft>
                <a:spcPts val="500"/>
              </a:spcAft>
            </a:pPr>
            <a:r>
              <a:rPr lang="ja-JP" altLang="en-US" sz="1050" b="1" u="sng" dirty="0">
                <a:solidFill>
                  <a:srgbClr val="0070C0"/>
                </a:solidFill>
                <a:latin typeface="Meiryo UI" panose="020B0604030504040204" pitchFamily="50" charset="-128"/>
                <a:ea typeface="Meiryo UI" panose="020B0604030504040204" pitchFamily="50" charset="-128"/>
              </a:rPr>
              <a:t>これでインバウンド対応も怖くない！</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スマホやコミュニケーションシートの利用方法を習得し</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語学</a:t>
            </a:r>
            <a:r>
              <a:rPr lang="ja-JP" altLang="en-US" sz="1050" dirty="0">
                <a:latin typeface="Meiryo UI" panose="020B0604030504040204" pitchFamily="50" charset="-128"/>
                <a:ea typeface="Meiryo UI" panose="020B0604030504040204" pitchFamily="50" charset="-128"/>
              </a:rPr>
              <a:t>が苦手な方でもインバウンドに対応できることを学びます</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pPr>
              <a:lnSpc>
                <a:spcPts val="1500"/>
              </a:lnSpc>
              <a:spcAft>
                <a:spcPts val="500"/>
              </a:spcAft>
            </a:pPr>
            <a:r>
              <a:rPr lang="ja-JP" altLang="en-US" sz="1050" b="1" u="sng" dirty="0">
                <a:solidFill>
                  <a:srgbClr val="0070C0"/>
                </a:solidFill>
                <a:latin typeface="Meiryo UI" panose="020B0604030504040204" pitchFamily="50" charset="-128"/>
                <a:ea typeface="Meiryo UI" panose="020B0604030504040204" pitchFamily="50" charset="-128"/>
              </a:rPr>
              <a:t>英語以外の対応も可能に</a:t>
            </a:r>
            <a:r>
              <a:rPr lang="ja-JP" altLang="en-US" sz="1050" b="1" u="sng" dirty="0" smtClean="0">
                <a:solidFill>
                  <a:srgbClr val="0070C0"/>
                </a:solidFill>
                <a:latin typeface="Meiryo UI" panose="020B0604030504040204" pitchFamily="50" charset="-128"/>
                <a:ea typeface="Meiryo UI" panose="020B0604030504040204" pitchFamily="50" charset="-128"/>
              </a:rPr>
              <a:t>！</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研修参加者に配布されるコミュニケーションシートは</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rPr>
              <a:t>か国</a:t>
            </a:r>
            <a:r>
              <a:rPr lang="en-US" altLang="ja-JP" sz="1050" dirty="0" smtClean="0">
                <a:latin typeface="Meiryo UI" panose="020B0604030504040204" pitchFamily="50" charset="-128"/>
                <a:ea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rPr>
              <a:t>冊</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分</a:t>
            </a:r>
            <a:r>
              <a:rPr lang="ja-JP" altLang="en-US" sz="1050" dirty="0">
                <a:latin typeface="Meiryo UI" panose="020B0604030504040204" pitchFamily="50" charset="-128"/>
                <a:ea typeface="Meiryo UI" panose="020B0604030504040204" pitchFamily="50" charset="-128"/>
              </a:rPr>
              <a:t>あり様々な言語に対応できるツールになっています</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pPr>
              <a:lnSpc>
                <a:spcPts val="1500"/>
              </a:lnSpc>
              <a:spcAft>
                <a:spcPts val="500"/>
              </a:spcAft>
            </a:pPr>
            <a:r>
              <a:rPr lang="ja-JP" altLang="en-US" sz="1050" b="1" u="sng" dirty="0">
                <a:solidFill>
                  <a:srgbClr val="0070C0"/>
                </a:solidFill>
                <a:latin typeface="Meiryo UI" panose="020B0604030504040204" pitchFamily="50" charset="-128"/>
                <a:ea typeface="Meiryo UI" panose="020B0604030504040204" pitchFamily="50" charset="-128"/>
              </a:rPr>
              <a:t>教材が豊富で素晴らしい！</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訪日外国人旅行者に対する典型的なシーンを洗い出し、その部分に特化した対応例を集約しています</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これ</a:t>
            </a:r>
            <a:r>
              <a:rPr lang="ja-JP" altLang="en-US" sz="1050" dirty="0">
                <a:latin typeface="Meiryo UI" panose="020B0604030504040204" pitchFamily="50" charset="-128"/>
                <a:ea typeface="Meiryo UI" panose="020B0604030504040204" pitchFamily="50" charset="-128"/>
              </a:rPr>
              <a:t>まで困っていたインバウンドに対応する様々な場面でも対処できるよう、本研修の教材一式に</a:t>
            </a:r>
            <a:r>
              <a:rPr lang="ja-JP" altLang="en-US" sz="1050" dirty="0" smtClean="0">
                <a:latin typeface="Meiryo UI" panose="020B0604030504040204" pitchFamily="50" charset="-128"/>
                <a:ea typeface="Meiryo UI" panose="020B0604030504040204" pitchFamily="50" charset="-128"/>
              </a:rPr>
              <a:t>は</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多くの対応例</a:t>
            </a:r>
            <a:r>
              <a:rPr lang="ja-JP" altLang="en-US" sz="1050" dirty="0">
                <a:latin typeface="Meiryo UI" panose="020B0604030504040204" pitchFamily="50" charset="-128"/>
                <a:ea typeface="Meiryo UI" panose="020B0604030504040204" pitchFamily="50" charset="-128"/>
              </a:rPr>
              <a:t>が収められ、学習内容をそのまま実践に移せるよう配慮されています</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本事業</a:t>
            </a:r>
            <a:r>
              <a:rPr lang="ja-JP" altLang="en-US" sz="1050" dirty="0">
                <a:latin typeface="Meiryo UI" panose="020B0604030504040204" pitchFamily="50" charset="-128"/>
                <a:ea typeface="Meiryo UI" panose="020B0604030504040204" pitchFamily="50" charset="-128"/>
              </a:rPr>
              <a:t>のために専門家が制作した充実</a:t>
            </a:r>
            <a:r>
              <a:rPr lang="ja-JP" altLang="en-US" sz="1050" dirty="0" smtClean="0">
                <a:latin typeface="Meiryo UI" panose="020B0604030504040204" pitchFamily="50" charset="-128"/>
                <a:ea typeface="Meiryo UI" panose="020B0604030504040204" pitchFamily="50" charset="-128"/>
              </a:rPr>
              <a:t>の</a:t>
            </a:r>
            <a:r>
              <a:rPr lang="ja-JP" altLang="en-US" sz="1050" dirty="0" smtClean="0">
                <a:solidFill>
                  <a:srgbClr val="FF0000"/>
                </a:solidFill>
                <a:latin typeface="Meiryo UI" panose="020B0604030504040204" pitchFamily="50" charset="-128"/>
                <a:ea typeface="Meiryo UI" panose="020B0604030504040204" pitchFamily="50" charset="-128"/>
              </a:rPr>
              <a:t>６種類</a:t>
            </a:r>
            <a:r>
              <a:rPr lang="ja-JP" altLang="en-US" sz="1050" dirty="0">
                <a:solidFill>
                  <a:srgbClr val="FF0000"/>
                </a:solidFill>
                <a:latin typeface="Meiryo UI" panose="020B0604030504040204" pitchFamily="50" charset="-128"/>
                <a:ea typeface="Meiryo UI" panose="020B0604030504040204" pitchFamily="50" charset="-128"/>
              </a:rPr>
              <a:t>の教材は、インバウンドの対応シーンに絞ったオリジナル</a:t>
            </a:r>
            <a:r>
              <a:rPr lang="ja-JP" altLang="en-US" sz="1050" dirty="0" smtClean="0">
                <a:latin typeface="Meiryo UI" panose="020B0604030504040204" pitchFamily="50" charset="-128"/>
                <a:ea typeface="Meiryo UI" panose="020B0604030504040204" pitchFamily="50" charset="-128"/>
              </a:rPr>
              <a:t>の</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力作</a:t>
            </a:r>
            <a:r>
              <a:rPr lang="ja-JP" altLang="en-US" sz="1050" dirty="0">
                <a:latin typeface="Meiryo UI" panose="020B0604030504040204" pitchFamily="50" charset="-128"/>
                <a:ea typeface="Meiryo UI" panose="020B0604030504040204" pitchFamily="50" charset="-128"/>
              </a:rPr>
              <a:t>です</a:t>
            </a:r>
            <a:r>
              <a:rPr lang="ja-JP" altLang="en-US" sz="1050" dirty="0" smtClean="0">
                <a:latin typeface="Meiryo UI" panose="020B0604030504040204" pitchFamily="50" charset="-128"/>
                <a:ea typeface="Meiryo UI" panose="020B0604030504040204" pitchFamily="50" charset="-128"/>
              </a:rPr>
              <a:t>。６種類（</a:t>
            </a:r>
            <a:r>
              <a:rPr lang="en-US" altLang="ja-JP" sz="1050" dirty="0" smtClean="0">
                <a:latin typeface="Meiryo UI" panose="020B0604030504040204" pitchFamily="50" charset="-128"/>
                <a:ea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rPr>
              <a:t>種類</a:t>
            </a:r>
            <a:r>
              <a:rPr lang="ja-JP" altLang="en-US" sz="1050" dirty="0">
                <a:latin typeface="Meiryo UI" panose="020B0604030504040204" pitchFamily="50" charset="-128"/>
                <a:ea typeface="Meiryo UI" panose="020B0604030504040204" pitchFamily="50" charset="-128"/>
              </a:rPr>
              <a:t>のテキスト</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rPr>
              <a:t>種類</a:t>
            </a:r>
            <a:r>
              <a:rPr lang="ja-JP" altLang="en-US" sz="1050" dirty="0">
                <a:latin typeface="Meiryo UI" panose="020B0604030504040204" pitchFamily="50" charset="-128"/>
                <a:ea typeface="Meiryo UI" panose="020B0604030504040204" pitchFamily="50" charset="-128"/>
              </a:rPr>
              <a:t>のコミュニケーションシート）の教材を</a:t>
            </a:r>
            <a:r>
              <a:rPr lang="ja-JP" altLang="en-US" sz="1050" dirty="0">
                <a:solidFill>
                  <a:srgbClr val="FF0000"/>
                </a:solidFill>
                <a:latin typeface="Meiryo UI" panose="020B0604030504040204" pitchFamily="50" charset="-128"/>
                <a:ea typeface="Meiryo UI" panose="020B0604030504040204" pitchFamily="50" charset="-128"/>
              </a:rPr>
              <a:t>参加者全員に配布</a:t>
            </a:r>
            <a:r>
              <a:rPr lang="ja-JP" altLang="en-US" sz="1050" dirty="0">
                <a:latin typeface="Meiryo UI" panose="020B0604030504040204" pitchFamily="50" charset="-128"/>
                <a:ea typeface="Meiryo UI" panose="020B0604030504040204" pitchFamily="50" charset="-128"/>
              </a:rPr>
              <a:t>します</a:t>
            </a:r>
            <a:r>
              <a:rPr lang="ja-JP" altLang="en-US" sz="105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58398" y="114763"/>
            <a:ext cx="2017448" cy="338554"/>
          </a:xfrm>
          <a:prstGeom prst="rect">
            <a:avLst/>
          </a:prstGeom>
          <a:noFill/>
        </p:spPr>
        <p:txBody>
          <a:bodyPr wrap="square" rtlCol="0">
            <a:spAutoFit/>
          </a:bodyPr>
          <a:lstStyle/>
          <a:p>
            <a:r>
              <a:rPr kumimoji="1" lang="ja-JP" altLang="en-US" sz="1600" b="1" dirty="0" smtClean="0">
                <a:solidFill>
                  <a:schemeClr val="accent1">
                    <a:lumMod val="50000"/>
                  </a:schemeClr>
                </a:solidFill>
                <a:latin typeface="Meiryo UI" panose="020B0604030504040204" pitchFamily="50" charset="-128"/>
                <a:ea typeface="Meiryo UI" panose="020B0604030504040204" pitchFamily="50" charset="-128"/>
              </a:rPr>
              <a:t>研修のポイント</a:t>
            </a:r>
            <a:endParaRPr kumimoji="1" lang="ja-JP" altLang="en-US" sz="1600" b="1" dirty="0">
              <a:solidFill>
                <a:schemeClr val="accent1">
                  <a:lumMod val="50000"/>
                </a:schemeClr>
              </a:solidFill>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3331005943"/>
              </p:ext>
            </p:extLst>
          </p:nvPr>
        </p:nvGraphicFramePr>
        <p:xfrm>
          <a:off x="458398" y="5126024"/>
          <a:ext cx="5981591" cy="4572000"/>
        </p:xfrm>
        <a:graphic>
          <a:graphicData uri="http://schemas.openxmlformats.org/drawingml/2006/table">
            <a:tbl>
              <a:tblPr firstRow="1" bandRow="1">
                <a:tableStyleId>{5C22544A-7EE6-4342-B048-85BDC9FD1C3A}</a:tableStyleId>
              </a:tblPr>
              <a:tblGrid>
                <a:gridCol w="634422">
                  <a:extLst>
                    <a:ext uri="{9D8B030D-6E8A-4147-A177-3AD203B41FA5}">
                      <a16:colId xmlns:a16="http://schemas.microsoft.com/office/drawing/2014/main" val="20000"/>
                    </a:ext>
                  </a:extLst>
                </a:gridCol>
                <a:gridCol w="5347169">
                  <a:extLst>
                    <a:ext uri="{9D8B030D-6E8A-4147-A177-3AD203B41FA5}">
                      <a16:colId xmlns:a16="http://schemas.microsoft.com/office/drawing/2014/main" val="20001"/>
                    </a:ext>
                  </a:extLst>
                </a:gridCol>
              </a:tblGrid>
              <a:tr h="226485">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b="1" u="sng" dirty="0" smtClean="0">
                          <a:solidFill>
                            <a:schemeClr val="tx1"/>
                          </a:solidFill>
                          <a:effectLst/>
                          <a:latin typeface="Meiryo UI" panose="020B0604030504040204" pitchFamily="50" charset="-128"/>
                          <a:ea typeface="Meiryo UI" panose="020B0604030504040204" pitchFamily="50" charset="-128"/>
                        </a:rPr>
                        <a:t>通訳案内士が教える外国人受け入れの基礎知識（全</a:t>
                      </a:r>
                      <a:r>
                        <a:rPr lang="en-US" altLang="ja-JP" sz="1050" b="1" u="sng" dirty="0" smtClean="0">
                          <a:solidFill>
                            <a:schemeClr val="tx1"/>
                          </a:solidFill>
                          <a:effectLst/>
                          <a:latin typeface="Meiryo UI" panose="020B0604030504040204" pitchFamily="50" charset="-128"/>
                          <a:ea typeface="Meiryo UI" panose="020B0604030504040204" pitchFamily="50" charset="-128"/>
                        </a:rPr>
                        <a:t>123</a:t>
                      </a:r>
                      <a:r>
                        <a:rPr lang="ja-JP" altLang="en-US" sz="1050" b="1" u="sng" dirty="0" smtClean="0">
                          <a:solidFill>
                            <a:schemeClr val="tx1"/>
                          </a:solidFill>
                          <a:effectLst/>
                          <a:latin typeface="Meiryo UI" panose="020B0604030504040204" pitchFamily="50" charset="-128"/>
                          <a:ea typeface="Meiryo UI" panose="020B0604030504040204" pitchFamily="50" charset="-128"/>
                        </a:rPr>
                        <a:t>ページ）</a:t>
                      </a:r>
                      <a:endParaRPr kumimoji="1" lang="ja-JP" altLang="en-US" sz="1050" u="sng" dirty="0">
                        <a:solidFill>
                          <a:schemeClr val="tx1"/>
                        </a:solidFill>
                      </a:endParaRPr>
                    </a:p>
                  </a:txBody>
                  <a:tcPr marL="99060" marR="99060" marT="49530" marB="4953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0"/>
                  </a:ext>
                </a:extLst>
              </a:tr>
              <a:tr h="683497">
                <a:tc>
                  <a:txBody>
                    <a:bodyPr/>
                    <a:lstStyle/>
                    <a:p>
                      <a:endParaRPr kumimoji="1" lang="ja-JP" altLang="en-US" sz="1100" dirty="0"/>
                    </a:p>
                  </a:txBody>
                  <a:tcPr marL="99060" marR="99060" marT="49530" marB="49530">
                    <a:lnL w="635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72000" marR="0" lvl="0" indent="0" algn="l" defTabSz="685800" rtl="0" eaLnBrk="1" fontAlgn="auto" latinLnBrk="0" hangingPunct="1">
                        <a:lnSpc>
                          <a:spcPts val="1500"/>
                        </a:lnSpc>
                        <a:spcBef>
                          <a:spcPts val="0"/>
                        </a:spcBef>
                        <a:spcAft>
                          <a:spcPts val="0"/>
                        </a:spcAft>
                        <a:buClrTx/>
                        <a:buSzTx/>
                        <a:buFontTx/>
                        <a:buNone/>
                        <a:tabLst/>
                        <a:defRPr/>
                      </a:pPr>
                      <a:r>
                        <a:rPr lang="ja-JP" altLang="en-US" sz="1050" dirty="0" smtClean="0">
                          <a:effectLst/>
                          <a:latin typeface="Meiryo UI" panose="020B0604030504040204" pitchFamily="50" charset="-128"/>
                          <a:ea typeface="Meiryo UI" panose="020B0604030504040204" pitchFamily="50" charset="-128"/>
                        </a:rPr>
                        <a:t>訪日外国人旅行者の接遇のプロである全国通訳案内士が、外国人のお客様を受け入れるに</a:t>
                      </a:r>
                      <a:endParaRPr lang="en-US" altLang="ja-JP" sz="1050" dirty="0" smtClean="0">
                        <a:effectLst/>
                        <a:latin typeface="Meiryo UI" panose="020B0604030504040204" pitchFamily="50" charset="-128"/>
                        <a:ea typeface="Meiryo UI" panose="020B0604030504040204" pitchFamily="50" charset="-128"/>
                      </a:endParaRPr>
                    </a:p>
                    <a:p>
                      <a:pPr marL="72000" marR="0" lvl="0" indent="0" algn="l" defTabSz="685800" rtl="0" eaLnBrk="1" fontAlgn="auto" latinLnBrk="0" hangingPunct="1">
                        <a:lnSpc>
                          <a:spcPts val="1500"/>
                        </a:lnSpc>
                        <a:spcBef>
                          <a:spcPts val="0"/>
                        </a:spcBef>
                        <a:spcAft>
                          <a:spcPts val="0"/>
                        </a:spcAft>
                        <a:buClrTx/>
                        <a:buSzTx/>
                        <a:buFontTx/>
                        <a:buNone/>
                        <a:tabLst/>
                        <a:defRPr/>
                      </a:pPr>
                      <a:r>
                        <a:rPr lang="ja-JP" altLang="en-US" sz="1050" dirty="0" smtClean="0">
                          <a:effectLst/>
                          <a:latin typeface="Meiryo UI" panose="020B0604030504040204" pitchFamily="50" charset="-128"/>
                          <a:ea typeface="Meiryo UI" panose="020B0604030504040204" pitchFamily="50" charset="-128"/>
                        </a:rPr>
                        <a:t>あたって知っておくべき基本的な知識を解説しています。</a:t>
                      </a:r>
                      <a:br>
                        <a:rPr lang="ja-JP" altLang="en-US" sz="1050" dirty="0" smtClean="0">
                          <a:effectLst/>
                          <a:latin typeface="Meiryo UI" panose="020B0604030504040204" pitchFamily="50" charset="-128"/>
                          <a:ea typeface="Meiryo UI" panose="020B0604030504040204" pitchFamily="50" charset="-128"/>
                        </a:rPr>
                      </a:br>
                      <a:r>
                        <a:rPr lang="ja-JP" altLang="en-US" sz="1050" dirty="0" smtClean="0">
                          <a:effectLst/>
                          <a:latin typeface="Meiryo UI" panose="020B0604030504040204" pitchFamily="50" charset="-128"/>
                          <a:ea typeface="Meiryo UI" panose="020B0604030504040204" pitchFamily="50" charset="-128"/>
                        </a:rPr>
                        <a:t>また、対応できない言語をお話しされるお客様ともしっかりコミュニケーションが取れる、</a:t>
                      </a:r>
                      <a:endParaRPr lang="en-US" altLang="ja-JP" sz="1050" dirty="0" smtClean="0">
                        <a:effectLst/>
                        <a:latin typeface="Meiryo UI" panose="020B0604030504040204" pitchFamily="50" charset="-128"/>
                        <a:ea typeface="Meiryo UI" panose="020B0604030504040204" pitchFamily="50" charset="-128"/>
                      </a:endParaRPr>
                    </a:p>
                    <a:p>
                      <a:pPr marL="72000" marR="0" lvl="0" indent="0" algn="l" defTabSz="685800" rtl="0" eaLnBrk="1" fontAlgn="auto" latinLnBrk="0" hangingPunct="1">
                        <a:lnSpc>
                          <a:spcPts val="1500"/>
                        </a:lnSpc>
                        <a:spcBef>
                          <a:spcPts val="0"/>
                        </a:spcBef>
                        <a:spcAft>
                          <a:spcPts val="0"/>
                        </a:spcAft>
                        <a:buClrTx/>
                        <a:buSzTx/>
                        <a:buFontTx/>
                        <a:buNone/>
                        <a:tabLst/>
                        <a:defRPr/>
                      </a:pPr>
                      <a:r>
                        <a:rPr lang="ja-JP" altLang="en-US" sz="1050" dirty="0" smtClean="0">
                          <a:effectLst/>
                          <a:latin typeface="Meiryo UI" panose="020B0604030504040204" pitchFamily="50" charset="-128"/>
                          <a:ea typeface="Meiryo UI" panose="020B0604030504040204" pitchFamily="50" charset="-128"/>
                        </a:rPr>
                        <a:t>簡単で便利なアプリの使い方などについても丁寧に解説しています。</a:t>
                      </a:r>
                      <a:endParaRPr kumimoji="1" lang="ja-JP" altLang="en-US" sz="1050" dirty="0"/>
                    </a:p>
                  </a:txBody>
                  <a:tcPr marL="99060" marR="99060" marT="49530" marB="49530">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27796">
                <a:tc gridSpan="2">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050" b="1" u="sng" dirty="0" smtClean="0">
                          <a:solidFill>
                            <a:schemeClr val="tx1"/>
                          </a:solidFill>
                          <a:effectLst/>
                          <a:latin typeface="Meiryo UI" panose="020B0604030504040204" pitchFamily="50" charset="-128"/>
                          <a:ea typeface="Meiryo UI" panose="020B0604030504040204" pitchFamily="50" charset="-128"/>
                        </a:rPr>
                        <a:t>英語テキスト（初級）（全</a:t>
                      </a:r>
                      <a:r>
                        <a:rPr lang="en-US" altLang="ja-JP" sz="1050" b="1" u="sng" dirty="0" smtClean="0">
                          <a:solidFill>
                            <a:schemeClr val="tx1"/>
                          </a:solidFill>
                          <a:effectLst/>
                          <a:latin typeface="Meiryo UI" panose="020B0604030504040204" pitchFamily="50" charset="-128"/>
                          <a:ea typeface="Meiryo UI" panose="020B0604030504040204" pitchFamily="50" charset="-128"/>
                        </a:rPr>
                        <a:t>150</a:t>
                      </a:r>
                      <a:r>
                        <a:rPr lang="ja-JP" altLang="en-US" sz="1050" b="1" u="sng" dirty="0" smtClean="0">
                          <a:solidFill>
                            <a:schemeClr val="tx1"/>
                          </a:solidFill>
                          <a:effectLst/>
                          <a:latin typeface="Meiryo UI" panose="020B0604030504040204" pitchFamily="50" charset="-128"/>
                          <a:ea typeface="Meiryo UI" panose="020B0604030504040204" pitchFamily="50" charset="-128"/>
                        </a:rPr>
                        <a:t>ページ）</a:t>
                      </a:r>
                      <a:endParaRPr kumimoji="1" lang="ja-JP" altLang="en-US" sz="1050" b="1" u="sng" dirty="0">
                        <a:solidFill>
                          <a:schemeClr val="tx1"/>
                        </a:solidFill>
                      </a:endParaRPr>
                    </a:p>
                  </a:txBody>
                  <a:tcPr marL="99060" marR="99060" marT="49530" marB="4953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631530">
                <a:tc>
                  <a:txBody>
                    <a:bodyPr/>
                    <a:lstStyle/>
                    <a:p>
                      <a:endParaRPr kumimoji="1" lang="ja-JP" altLang="en-US" sz="1050" dirty="0"/>
                    </a:p>
                  </a:txBody>
                  <a:tcPr marL="99060" marR="99060" marT="49530" marB="49530">
                    <a:lnL w="635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72000">
                        <a:lnSpc>
                          <a:spcPts val="1500"/>
                        </a:lnSpc>
                      </a:pPr>
                      <a:r>
                        <a:rPr lang="ja-JP" altLang="en-US" sz="1050" b="1" dirty="0" smtClean="0">
                          <a:effectLst/>
                          <a:latin typeface="Meiryo UI" panose="020B0604030504040204" pitchFamily="50" charset="-128"/>
                          <a:ea typeface="Meiryo UI" panose="020B0604030504040204" pitchFamily="50" charset="-128"/>
                        </a:rPr>
                        <a:t>現場ですぐに使える実用例文～これでばっちり！外国人のお客様対応～</a:t>
                      </a:r>
                    </a:p>
                    <a:p>
                      <a:pPr marL="72000">
                        <a:lnSpc>
                          <a:spcPts val="1500"/>
                        </a:lnSpc>
                      </a:pPr>
                      <a:r>
                        <a:rPr lang="ja-JP" altLang="en-US" sz="1050" dirty="0" smtClean="0">
                          <a:effectLst/>
                          <a:latin typeface="Meiryo UI" panose="020B0604030504040204" pitchFamily="50" charset="-128"/>
                          <a:ea typeface="Meiryo UI" panose="020B0604030504040204" pitchFamily="50" charset="-128"/>
                        </a:rPr>
                        <a:t>外国人のお客様への受け入れ対応にまだ踏み出せないでいる方や、これから強化していきたい方、外国人のお客様対応のコツを学びたい方を対象に作られたテキストです。</a:t>
                      </a:r>
                      <a:br>
                        <a:rPr lang="ja-JP" altLang="en-US" sz="1050" dirty="0" smtClean="0">
                          <a:effectLst/>
                          <a:latin typeface="Meiryo UI" panose="020B0604030504040204" pitchFamily="50" charset="-128"/>
                          <a:ea typeface="Meiryo UI" panose="020B0604030504040204" pitchFamily="50" charset="-128"/>
                        </a:rPr>
                      </a:br>
                      <a:r>
                        <a:rPr lang="ja-JP" altLang="en-US" sz="1050" dirty="0" smtClean="0">
                          <a:effectLst/>
                          <a:latin typeface="Meiryo UI" panose="020B0604030504040204" pitchFamily="50" charset="-128"/>
                          <a:ea typeface="Meiryo UI" panose="020B0604030504040204" pitchFamily="50" charset="-128"/>
                        </a:rPr>
                        <a:t>言葉に頼らないコミュニケーションのコツや工夫を場面ごとに例を挙げて解説しています。</a:t>
                      </a:r>
                      <a:endParaRPr kumimoji="1" lang="ja-JP" altLang="en-US" sz="1050" dirty="0"/>
                    </a:p>
                  </a:txBody>
                  <a:tcPr marL="99060" marR="99060" marT="49530" marB="4953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227796">
                <a:tc gridSpan="2">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050" b="1" u="sng" dirty="0" smtClean="0">
                          <a:solidFill>
                            <a:schemeClr val="tx1"/>
                          </a:solidFill>
                          <a:effectLst/>
                          <a:latin typeface="Meiryo UI" panose="020B0604030504040204" pitchFamily="50" charset="-128"/>
                          <a:ea typeface="Meiryo UI" panose="020B0604030504040204" pitchFamily="50" charset="-128"/>
                        </a:rPr>
                        <a:t>英語テキスト（中級）（全</a:t>
                      </a:r>
                      <a:r>
                        <a:rPr lang="en-US" altLang="ja-JP" sz="1050" b="1" u="sng" dirty="0" smtClean="0">
                          <a:solidFill>
                            <a:schemeClr val="tx1"/>
                          </a:solidFill>
                          <a:effectLst/>
                          <a:latin typeface="Meiryo UI" panose="020B0604030504040204" pitchFamily="50" charset="-128"/>
                          <a:ea typeface="Meiryo UI" panose="020B0604030504040204" pitchFamily="50" charset="-128"/>
                        </a:rPr>
                        <a:t>163</a:t>
                      </a:r>
                      <a:r>
                        <a:rPr lang="ja-JP" altLang="en-US" sz="1050" b="1" u="sng" dirty="0" smtClean="0">
                          <a:solidFill>
                            <a:schemeClr val="tx1"/>
                          </a:solidFill>
                          <a:effectLst/>
                          <a:latin typeface="Meiryo UI" panose="020B0604030504040204" pitchFamily="50" charset="-128"/>
                          <a:ea typeface="Meiryo UI" panose="020B0604030504040204" pitchFamily="50" charset="-128"/>
                        </a:rPr>
                        <a:t>ページ）</a:t>
                      </a:r>
                      <a:endParaRPr kumimoji="1" lang="ja-JP" altLang="en-US" sz="1050" u="sng" dirty="0">
                        <a:solidFill>
                          <a:schemeClr val="tx1"/>
                        </a:solidFill>
                      </a:endParaRPr>
                    </a:p>
                  </a:txBody>
                  <a:tcPr marL="99060" marR="99060" marT="49530" marB="4953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76200" cap="flat" cmpd="sng" algn="ctr">
                      <a:solidFill>
                        <a:schemeClr val="bg1"/>
                      </a:solidFill>
                      <a:prstDash val="solid"/>
                      <a:round/>
                      <a:headEnd type="none" w="med" len="med"/>
                      <a:tailEnd type="none" w="med" len="med"/>
                    </a:lnT>
                    <a:noFill/>
                  </a:tcPr>
                </a:tc>
                <a:tc hMerge="1">
                  <a:txBody>
                    <a:bodyPr/>
                    <a:lstStyle/>
                    <a:p>
                      <a:endParaRPr kumimoji="1" lang="ja-JP" altLang="en-US"/>
                    </a:p>
                  </a:txBody>
                  <a:tcPr/>
                </a:tc>
                <a:extLst>
                  <a:ext uri="{0D108BD9-81ED-4DB2-BD59-A6C34878D82A}">
                    <a16:rowId xmlns:a16="http://schemas.microsoft.com/office/drawing/2014/main" val="10004"/>
                  </a:ext>
                </a:extLst>
              </a:tr>
              <a:tr h="738812">
                <a:tc>
                  <a:txBody>
                    <a:bodyPr/>
                    <a:lstStyle/>
                    <a:p>
                      <a:endParaRPr kumimoji="1" lang="ja-JP" altLang="en-US" sz="1050" dirty="0"/>
                    </a:p>
                  </a:txBody>
                  <a:tcPr marL="99060" marR="99060" marT="49530" marB="49530">
                    <a:lnL w="6350" cap="flat" cmpd="sng" algn="ctr">
                      <a:solidFill>
                        <a:schemeClr val="tx1"/>
                      </a:solidFill>
                      <a:prstDash val="solid"/>
                      <a:round/>
                      <a:headEnd type="none" w="med" len="med"/>
                      <a:tailEnd type="none" w="med" len="med"/>
                    </a:lnL>
                    <a:lnB w="76200" cap="flat" cmpd="sng" algn="ctr">
                      <a:solidFill>
                        <a:schemeClr val="bg1"/>
                      </a:solidFill>
                      <a:prstDash val="solid"/>
                      <a:round/>
                      <a:headEnd type="none" w="med" len="med"/>
                      <a:tailEnd type="none" w="med" len="med"/>
                    </a:lnB>
                    <a:noFill/>
                  </a:tcPr>
                </a:tc>
                <a:tc>
                  <a:txBody>
                    <a:bodyPr/>
                    <a:lstStyle/>
                    <a:p>
                      <a:pPr marL="72000">
                        <a:lnSpc>
                          <a:spcPts val="1500"/>
                        </a:lnSpc>
                      </a:pPr>
                      <a:r>
                        <a:rPr lang="ja-JP" altLang="en-US" sz="1050" b="1" dirty="0" smtClean="0">
                          <a:effectLst/>
                          <a:latin typeface="Meiryo UI" panose="020B0604030504040204" pitchFamily="50" charset="-128"/>
                          <a:ea typeface="Meiryo UI" panose="020B0604030504040204" pitchFamily="50" charset="-128"/>
                        </a:rPr>
                        <a:t>難しい場面も対応できる！～カリスマ通訳案内士が教える中級英会話集～</a:t>
                      </a:r>
                    </a:p>
                    <a:p>
                      <a:pPr marL="72000">
                        <a:lnSpc>
                          <a:spcPts val="1500"/>
                        </a:lnSpc>
                      </a:pPr>
                      <a:r>
                        <a:rPr lang="ja-JP" altLang="en-US" sz="1050" dirty="0" smtClean="0">
                          <a:effectLst/>
                          <a:latin typeface="Meiryo UI" panose="020B0604030504040204" pitchFamily="50" charset="-128"/>
                          <a:ea typeface="Meiryo UI" panose="020B0604030504040204" pitchFamily="50" charset="-128"/>
                        </a:rPr>
                        <a:t>外国人のお客様の満足度を高めるために本書をご活用ください。</a:t>
                      </a:r>
                      <a:br>
                        <a:rPr lang="ja-JP" altLang="en-US" sz="1050" dirty="0" smtClean="0">
                          <a:effectLst/>
                          <a:latin typeface="Meiryo UI" panose="020B0604030504040204" pitchFamily="50" charset="-128"/>
                          <a:ea typeface="Meiryo UI" panose="020B0604030504040204" pitchFamily="50" charset="-128"/>
                        </a:rPr>
                      </a:br>
                      <a:r>
                        <a:rPr lang="ja-JP" altLang="en-US" sz="1050" dirty="0" smtClean="0">
                          <a:effectLst/>
                          <a:latin typeface="Meiryo UI" panose="020B0604030504040204" pitchFamily="50" charset="-128"/>
                          <a:ea typeface="Meiryo UI" panose="020B0604030504040204" pitchFamily="50" charset="-128"/>
                        </a:rPr>
                        <a:t>お客様からの様々なご要望、ご質問に柔軟で臨機応変な対応をするために</a:t>
                      </a:r>
                      <a:endParaRPr lang="en-US" altLang="ja-JP" sz="1050" dirty="0" smtClean="0">
                        <a:effectLst/>
                        <a:latin typeface="Meiryo UI" panose="020B0604030504040204" pitchFamily="50" charset="-128"/>
                        <a:ea typeface="Meiryo UI" panose="020B0604030504040204" pitchFamily="50" charset="-128"/>
                      </a:endParaRPr>
                    </a:p>
                    <a:p>
                      <a:pPr marL="72000">
                        <a:lnSpc>
                          <a:spcPts val="1500"/>
                        </a:lnSpc>
                      </a:pPr>
                      <a:r>
                        <a:rPr lang="ja-JP" altLang="en-US" sz="1050" dirty="0" smtClean="0">
                          <a:effectLst/>
                          <a:latin typeface="Meiryo UI" panose="020B0604030504040204" pitchFamily="50" charset="-128"/>
                          <a:ea typeface="Meiryo UI" panose="020B0604030504040204" pitchFamily="50" charset="-128"/>
                        </a:rPr>
                        <a:t>役立つ表現と厳選された単語を紹介します。</a:t>
                      </a:r>
                      <a:endParaRPr kumimoji="1" lang="ja-JP" altLang="en-US" sz="1050" dirty="0"/>
                    </a:p>
                  </a:txBody>
                  <a:tcPr marL="99060" marR="99060" marT="49530" marB="49530" anchor="ctr">
                    <a:lnR w="6350" cap="flat" cmpd="sng" algn="ctr">
                      <a:solidFill>
                        <a:schemeClr val="tx1"/>
                      </a:solidFill>
                      <a:prstDash val="solid"/>
                      <a:round/>
                      <a:headEnd type="none" w="med" len="med"/>
                      <a:tailEnd type="none" w="med" len="med"/>
                    </a:lnR>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r h="227796">
                <a:tc gridSpan="2">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050" b="1" u="sng" dirty="0" smtClean="0">
                          <a:solidFill>
                            <a:schemeClr val="tx1"/>
                          </a:solidFill>
                          <a:effectLst/>
                          <a:latin typeface="Meiryo UI" panose="020B0604030504040204" pitchFamily="50" charset="-128"/>
                          <a:ea typeface="Meiryo UI" panose="020B0604030504040204" pitchFamily="50" charset="-128"/>
                        </a:rPr>
                        <a:t>コミュニケーションシート（</a:t>
                      </a:r>
                      <a:r>
                        <a:rPr lang="en-US" altLang="ja-JP" sz="1050" b="1" u="sng" dirty="0" smtClean="0">
                          <a:solidFill>
                            <a:schemeClr val="tx1"/>
                          </a:solidFill>
                          <a:effectLst/>
                          <a:latin typeface="Meiryo UI" panose="020B0604030504040204" pitchFamily="50" charset="-128"/>
                          <a:ea typeface="Meiryo UI" panose="020B0604030504040204" pitchFamily="50" charset="-128"/>
                        </a:rPr>
                        <a:t>3</a:t>
                      </a:r>
                      <a:r>
                        <a:rPr lang="ja-JP" altLang="en-US" sz="1050" b="1" u="sng" dirty="0" smtClean="0">
                          <a:solidFill>
                            <a:schemeClr val="tx1"/>
                          </a:solidFill>
                          <a:latin typeface="Meiryo UI" panose="020B0604030504040204" pitchFamily="50" charset="-128"/>
                          <a:ea typeface="Meiryo UI" panose="020B0604030504040204" pitchFamily="50" charset="-128"/>
                        </a:rPr>
                        <a:t>言語</a:t>
                      </a:r>
                      <a:r>
                        <a:rPr lang="en-US" altLang="ja-JP" sz="1050" b="1" u="sng" dirty="0" smtClean="0">
                          <a:solidFill>
                            <a:schemeClr val="tx1"/>
                          </a:solidFill>
                          <a:latin typeface="Meiryo UI" panose="020B0604030504040204" pitchFamily="50" charset="-128"/>
                          <a:ea typeface="Meiryo UI" panose="020B0604030504040204" pitchFamily="50" charset="-128"/>
                        </a:rPr>
                        <a:t>3</a:t>
                      </a:r>
                      <a:r>
                        <a:rPr lang="ja-JP" altLang="en-US" sz="1050" b="1" u="sng" dirty="0" smtClean="0">
                          <a:solidFill>
                            <a:schemeClr val="tx1"/>
                          </a:solidFill>
                          <a:latin typeface="Meiryo UI" panose="020B0604030504040204" pitchFamily="50" charset="-128"/>
                          <a:ea typeface="Meiryo UI" panose="020B0604030504040204" pitchFamily="50" charset="-128"/>
                        </a:rPr>
                        <a:t>冊）（</a:t>
                      </a:r>
                      <a:r>
                        <a:rPr lang="en-US" altLang="ja-JP" sz="1050" b="1" u="sng" dirty="0" smtClean="0">
                          <a:solidFill>
                            <a:schemeClr val="tx1"/>
                          </a:solidFill>
                          <a:latin typeface="Meiryo UI" panose="020B0604030504040204" pitchFamily="50" charset="-128"/>
                          <a:ea typeface="Meiryo UI" panose="020B0604030504040204" pitchFamily="50" charset="-128"/>
                        </a:rPr>
                        <a:t>1</a:t>
                      </a:r>
                      <a:r>
                        <a:rPr lang="ja-JP" altLang="en-US" sz="1050" b="1" u="sng" dirty="0" smtClean="0">
                          <a:solidFill>
                            <a:schemeClr val="tx1"/>
                          </a:solidFill>
                          <a:latin typeface="Meiryo UI" panose="020B0604030504040204" pitchFamily="50" charset="-128"/>
                          <a:ea typeface="Meiryo UI" panose="020B0604030504040204" pitchFamily="50" charset="-128"/>
                        </a:rPr>
                        <a:t>冊あたり</a:t>
                      </a:r>
                      <a:r>
                        <a:rPr lang="en-US" altLang="ja-JP" sz="1050" b="1" u="sng" dirty="0" smtClean="0">
                          <a:solidFill>
                            <a:schemeClr val="tx1"/>
                          </a:solidFill>
                          <a:latin typeface="Meiryo UI" panose="020B0604030504040204" pitchFamily="50" charset="-128"/>
                          <a:ea typeface="Meiryo UI" panose="020B0604030504040204" pitchFamily="50" charset="-128"/>
                        </a:rPr>
                        <a:t>28</a:t>
                      </a:r>
                      <a:r>
                        <a:rPr lang="ja-JP" altLang="en-US" sz="1050" b="1" u="sng" dirty="0" smtClean="0">
                          <a:solidFill>
                            <a:schemeClr val="tx1"/>
                          </a:solidFill>
                          <a:latin typeface="Meiryo UI" panose="020B0604030504040204" pitchFamily="50" charset="-128"/>
                          <a:ea typeface="Meiryo UI" panose="020B0604030504040204" pitchFamily="50" charset="-128"/>
                        </a:rPr>
                        <a:t>ページ）</a:t>
                      </a:r>
                      <a:endParaRPr kumimoji="1" lang="ja-JP" altLang="en-US" sz="1050" b="1" u="sng" dirty="0">
                        <a:solidFill>
                          <a:schemeClr val="tx1"/>
                        </a:solidFill>
                      </a:endParaRPr>
                    </a:p>
                  </a:txBody>
                  <a:tcPr marL="99060" marR="99060" marT="49530" marB="4953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6"/>
                  </a:ext>
                </a:extLst>
              </a:tr>
              <a:tr h="681326">
                <a:tc>
                  <a:txBody>
                    <a:bodyPr/>
                    <a:lstStyle/>
                    <a:p>
                      <a:endParaRPr kumimoji="1" lang="ja-JP" altLang="en-US" sz="1050" dirty="0">
                        <a:solidFill>
                          <a:schemeClr val="tx1"/>
                        </a:solidFill>
                      </a:endParaRPr>
                    </a:p>
                  </a:txBody>
                  <a:tcPr marL="99060" marR="99060" marT="49530" marB="49530">
                    <a:lnL w="635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72000">
                        <a:lnSpc>
                          <a:spcPts val="1500"/>
                        </a:lnSpc>
                      </a:pPr>
                      <a:r>
                        <a:rPr lang="ja-JP" altLang="en-US" sz="1050" b="1" dirty="0" smtClean="0">
                          <a:solidFill>
                            <a:schemeClr val="tx1"/>
                          </a:solidFill>
                          <a:effectLst/>
                          <a:latin typeface="Meiryo UI" panose="020B0604030504040204" pitchFamily="50" charset="-128"/>
                          <a:ea typeface="Meiryo UI" panose="020B0604030504040204" pitchFamily="50" charset="-128"/>
                        </a:rPr>
                        <a:t>ペンや指で押さえて使えるコミュニケーションシート</a:t>
                      </a:r>
                    </a:p>
                    <a:p>
                      <a:pPr marL="72000">
                        <a:lnSpc>
                          <a:spcPts val="1500"/>
                        </a:lnSpc>
                      </a:pPr>
                      <a:r>
                        <a:rPr lang="ja-JP" altLang="en-US" sz="1050" dirty="0" smtClean="0">
                          <a:solidFill>
                            <a:schemeClr val="tx1"/>
                          </a:solidFill>
                          <a:effectLst/>
                          <a:latin typeface="Meiryo UI" panose="020B0604030504040204" pitchFamily="50" charset="-128"/>
                          <a:ea typeface="Meiryo UI" panose="020B0604030504040204" pitchFamily="50" charset="-128"/>
                        </a:rPr>
                        <a:t>特に意思疎通が難しい場面での表現や情報をまとめました。</a:t>
                      </a:r>
                      <a:br>
                        <a:rPr lang="ja-JP" altLang="en-US" sz="1050" dirty="0" smtClean="0">
                          <a:solidFill>
                            <a:schemeClr val="tx1"/>
                          </a:solidFill>
                          <a:effectLst/>
                          <a:latin typeface="Meiryo UI" panose="020B0604030504040204" pitchFamily="50" charset="-128"/>
                          <a:ea typeface="Meiryo UI" panose="020B0604030504040204" pitchFamily="50" charset="-128"/>
                        </a:rPr>
                      </a:br>
                      <a:r>
                        <a:rPr lang="ja-JP" altLang="en-US" sz="1050" dirty="0" smtClean="0">
                          <a:solidFill>
                            <a:schemeClr val="tx1"/>
                          </a:solidFill>
                          <a:effectLst/>
                          <a:latin typeface="Meiryo UI" panose="020B0604030504040204" pitchFamily="50" charset="-128"/>
                          <a:ea typeface="Meiryo UI" panose="020B0604030504040204" pitchFamily="50" charset="-128"/>
                        </a:rPr>
                        <a:t>英語を含む</a:t>
                      </a:r>
                      <a:r>
                        <a:rPr lang="en-US" altLang="ja-JP" sz="1050" dirty="0" smtClean="0">
                          <a:solidFill>
                            <a:schemeClr val="tx1"/>
                          </a:solidFill>
                          <a:effectLst/>
                          <a:latin typeface="Meiryo UI" panose="020B0604030504040204" pitchFamily="50" charset="-128"/>
                          <a:ea typeface="Meiryo UI" panose="020B0604030504040204" pitchFamily="50" charset="-128"/>
                        </a:rPr>
                        <a:t>3</a:t>
                      </a:r>
                      <a:r>
                        <a:rPr lang="ja-JP" altLang="en-US" sz="1050" dirty="0" smtClean="0">
                          <a:solidFill>
                            <a:schemeClr val="tx1"/>
                          </a:solidFill>
                          <a:effectLst/>
                          <a:latin typeface="Meiryo UI" panose="020B0604030504040204" pitchFamily="50" charset="-128"/>
                          <a:ea typeface="Meiryo UI" panose="020B0604030504040204" pitchFamily="50" charset="-128"/>
                        </a:rPr>
                        <a:t>言語（英語・中国語（簡体字）・韓国語）に対応！</a:t>
                      </a:r>
                      <a:endParaRPr lang="en-US" altLang="ja-JP" sz="1050" dirty="0" smtClean="0">
                        <a:solidFill>
                          <a:schemeClr val="tx1"/>
                        </a:solidFill>
                        <a:effectLst/>
                        <a:latin typeface="Meiryo UI" panose="020B0604030504040204" pitchFamily="50" charset="-128"/>
                        <a:ea typeface="Meiryo UI" panose="020B0604030504040204" pitchFamily="50" charset="-128"/>
                      </a:endParaRPr>
                    </a:p>
                    <a:p>
                      <a:pPr marL="72000">
                        <a:lnSpc>
                          <a:spcPts val="1500"/>
                        </a:lnSpc>
                      </a:pPr>
                      <a:endParaRPr kumimoji="1" lang="ja-JP" altLang="en-US" sz="1050" dirty="0">
                        <a:solidFill>
                          <a:schemeClr val="tx1"/>
                        </a:solidFill>
                      </a:endParaRPr>
                    </a:p>
                  </a:txBody>
                  <a:tcPr marL="99060" marR="99060" marT="49530" marB="49530">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pic>
        <p:nvPicPr>
          <p:cNvPr id="11" name="図 10"/>
          <p:cNvPicPr>
            <a:picLocks noChangeAspect="1"/>
          </p:cNvPicPr>
          <p:nvPr/>
        </p:nvPicPr>
        <p:blipFill>
          <a:blip r:embed="rId2"/>
          <a:stretch>
            <a:fillRect/>
          </a:stretch>
        </p:blipFill>
        <p:spPr>
          <a:xfrm>
            <a:off x="566840" y="5430031"/>
            <a:ext cx="507873" cy="729834"/>
          </a:xfrm>
          <a:prstGeom prst="rect">
            <a:avLst/>
          </a:prstGeom>
          <a:noFill/>
        </p:spPr>
      </p:pic>
      <p:pic>
        <p:nvPicPr>
          <p:cNvPr id="12" name="図 11"/>
          <p:cNvPicPr>
            <a:picLocks noChangeAspect="1"/>
          </p:cNvPicPr>
          <p:nvPr/>
        </p:nvPicPr>
        <p:blipFill>
          <a:blip r:embed="rId3"/>
          <a:stretch>
            <a:fillRect/>
          </a:stretch>
        </p:blipFill>
        <p:spPr>
          <a:xfrm>
            <a:off x="566840" y="6579200"/>
            <a:ext cx="514878" cy="728457"/>
          </a:xfrm>
          <a:prstGeom prst="rect">
            <a:avLst/>
          </a:prstGeom>
          <a:noFill/>
        </p:spPr>
      </p:pic>
      <p:pic>
        <p:nvPicPr>
          <p:cNvPr id="13" name="図 12"/>
          <p:cNvPicPr>
            <a:picLocks noChangeAspect="1"/>
          </p:cNvPicPr>
          <p:nvPr/>
        </p:nvPicPr>
        <p:blipFill>
          <a:blip r:embed="rId4"/>
          <a:stretch>
            <a:fillRect/>
          </a:stretch>
        </p:blipFill>
        <p:spPr>
          <a:xfrm>
            <a:off x="566840" y="7724707"/>
            <a:ext cx="502464" cy="725361"/>
          </a:xfrm>
          <a:prstGeom prst="rect">
            <a:avLst/>
          </a:prstGeom>
          <a:noFill/>
        </p:spPr>
      </p:pic>
      <p:pic>
        <p:nvPicPr>
          <p:cNvPr id="14" name="図 13"/>
          <p:cNvPicPr>
            <a:picLocks noChangeAspect="1"/>
          </p:cNvPicPr>
          <p:nvPr/>
        </p:nvPicPr>
        <p:blipFill>
          <a:blip r:embed="rId5"/>
          <a:stretch>
            <a:fillRect/>
          </a:stretch>
        </p:blipFill>
        <p:spPr>
          <a:xfrm>
            <a:off x="566840" y="8763254"/>
            <a:ext cx="534369" cy="756034"/>
          </a:xfrm>
          <a:prstGeom prst="rect">
            <a:avLst/>
          </a:prstGeom>
          <a:noFill/>
        </p:spPr>
      </p:pic>
      <p:sp>
        <p:nvSpPr>
          <p:cNvPr id="3" name="角丸四角形 2"/>
          <p:cNvSpPr/>
          <p:nvPr/>
        </p:nvSpPr>
        <p:spPr>
          <a:xfrm>
            <a:off x="3984171" y="453317"/>
            <a:ext cx="2625635" cy="3570043"/>
          </a:xfrm>
          <a:prstGeom prst="roundRect">
            <a:avLst>
              <a:gd name="adj" fmla="val 9395"/>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1000" dirty="0" smtClean="0">
                <a:solidFill>
                  <a:schemeClr val="tx1"/>
                </a:solidFill>
                <a:latin typeface="Meiryo UI" panose="020B0604030504040204" pitchFamily="50" charset="-128"/>
                <a:ea typeface="Meiryo UI" panose="020B0604030504040204" pitchFamily="50" charset="-128"/>
              </a:rPr>
              <a:t>研修前に</a:t>
            </a:r>
            <a:r>
              <a:rPr lang="ja-JP" altLang="en-US" sz="1400" b="1"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インストール</a:t>
            </a:r>
            <a:r>
              <a:rPr lang="ja-JP" altLang="en-US" sz="1050" dirty="0" smtClean="0">
                <a:solidFill>
                  <a:schemeClr val="tx1"/>
                </a:solidFill>
                <a:latin typeface="Meiryo UI" panose="020B0604030504040204" pitchFamily="50" charset="-128"/>
                <a:ea typeface="Meiryo UI" panose="020B0604030504040204" pitchFamily="50" charset="-128"/>
              </a:rPr>
              <a:t>を</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u="sng" dirty="0">
                <a:solidFill>
                  <a:schemeClr val="tx1"/>
                </a:solidFill>
                <a:latin typeface="Meiryo UI" panose="020B0604030504040204" pitchFamily="50" charset="-128"/>
                <a:ea typeface="Meiryo UI" panose="020B0604030504040204" pitchFamily="50" charset="-128"/>
              </a:rPr>
              <a:t>必</a:t>
            </a:r>
            <a:r>
              <a:rPr lang="ja-JP" altLang="en-US" sz="1050" u="sng" dirty="0" smtClean="0">
                <a:solidFill>
                  <a:schemeClr val="tx1"/>
                </a:solidFill>
                <a:latin typeface="Meiryo UI" panose="020B0604030504040204" pitchFamily="50" charset="-128"/>
                <a:ea typeface="Meiryo UI" panose="020B0604030504040204" pitchFamily="50" charset="-128"/>
              </a:rPr>
              <a:t>ず</a:t>
            </a:r>
            <a:r>
              <a:rPr lang="ja-JP" altLang="en-US" sz="1050" dirty="0" smtClean="0">
                <a:solidFill>
                  <a:schemeClr val="tx1"/>
                </a:solidFill>
                <a:latin typeface="Meiryo UI" panose="020B0604030504040204" pitchFamily="50" charset="-128"/>
                <a:ea typeface="Meiryo UI" panose="020B0604030504040204" pitchFamily="50" charset="-128"/>
              </a:rPr>
              <a:t>お願いします。</a:t>
            </a:r>
            <a:endParaRPr lang="en-US" altLang="ja-JP" sz="1050" dirty="0" smtClean="0">
              <a:solidFill>
                <a:schemeClr val="tx1"/>
              </a:solidFill>
              <a:latin typeface="Meiryo UI" panose="020B0604030504040204" pitchFamily="50" charset="-128"/>
              <a:ea typeface="Meiryo UI" panose="020B0604030504040204" pitchFamily="50" charset="-128"/>
            </a:endParaRPr>
          </a:p>
          <a:p>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　　　アプリのアイコンはこちら⇒</a:t>
            </a:r>
            <a:endParaRPr lang="en-US" altLang="ja-JP" sz="1050" dirty="0" smtClean="0">
              <a:solidFill>
                <a:schemeClr val="tx1"/>
              </a:solidFill>
              <a:latin typeface="Meiryo UI" panose="020B0604030504040204" pitchFamily="50" charset="-128"/>
              <a:ea typeface="Meiryo UI" panose="020B0604030504040204" pitchFamily="50" charset="-128"/>
            </a:endParaRPr>
          </a:p>
          <a:p>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研修で「スマートフォン</a:t>
            </a:r>
            <a:r>
              <a:rPr lang="ja-JP" altLang="en-US" sz="1050" dirty="0">
                <a:solidFill>
                  <a:schemeClr val="tx1"/>
                </a:solidFill>
                <a:latin typeface="Meiryo UI" panose="020B0604030504040204" pitchFamily="50" charset="-128"/>
                <a:ea typeface="Meiryo UI" panose="020B0604030504040204" pitchFamily="50" charset="-128"/>
              </a:rPr>
              <a:t>等</a:t>
            </a:r>
            <a:r>
              <a:rPr lang="ja-JP" altLang="en-US" sz="1050" dirty="0" smtClean="0">
                <a:solidFill>
                  <a:schemeClr val="tx1"/>
                </a:solidFill>
                <a:latin typeface="Meiryo UI" panose="020B0604030504040204" pitchFamily="50" charset="-128"/>
                <a:ea typeface="Meiryo UI" panose="020B0604030504040204" pitchFamily="50" charset="-128"/>
              </a:rPr>
              <a:t>を</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活用</a:t>
            </a:r>
            <a:r>
              <a:rPr lang="ja-JP" altLang="en-US" sz="1050" dirty="0">
                <a:solidFill>
                  <a:schemeClr val="tx1"/>
                </a:solidFill>
                <a:latin typeface="Meiryo UI" panose="020B0604030504040204" pitchFamily="50" charset="-128"/>
                <a:ea typeface="Meiryo UI" panose="020B0604030504040204" pitchFamily="50" charset="-128"/>
              </a:rPr>
              <a:t>した多言語翻訳ツールの</a:t>
            </a:r>
            <a:r>
              <a:rPr lang="ja-JP" altLang="en-US" sz="1050" dirty="0" smtClean="0">
                <a:solidFill>
                  <a:schemeClr val="tx1"/>
                </a:solidFill>
                <a:latin typeface="Meiryo UI" panose="020B0604030504040204" pitchFamily="50" charset="-128"/>
                <a:ea typeface="Meiryo UI" panose="020B0604030504040204" pitchFamily="50" charset="-128"/>
              </a:rPr>
              <a:t>使い方」で</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利用をします。アプリ「</a:t>
            </a:r>
            <a:r>
              <a:rPr lang="en-US" altLang="ja-JP" sz="105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Voice </a:t>
            </a:r>
            <a:r>
              <a:rPr lang="en-US" altLang="ja-JP" sz="1050" b="1" dirty="0" err="1"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Tra</a:t>
            </a:r>
            <a:r>
              <a:rPr lang="ja-JP" altLang="en-US" sz="1050" dirty="0" smtClean="0">
                <a:solidFill>
                  <a:schemeClr val="tx1"/>
                </a:solidFill>
                <a:latin typeface="Meiryo UI" panose="020B0604030504040204" pitchFamily="50" charset="-128"/>
                <a:ea typeface="Meiryo UI" panose="020B0604030504040204" pitchFamily="50" charset="-128"/>
              </a:rPr>
              <a:t>」を</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ご自身のスマートフォンやタブレットに</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インストールをお願いします。</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●インストール方法</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a:t>
            </a:r>
            <a:r>
              <a:rPr lang="en-US" altLang="ja-JP" sz="1050" dirty="0" err="1" smtClean="0">
                <a:solidFill>
                  <a:schemeClr val="tx1"/>
                </a:solidFill>
                <a:latin typeface="Meiryo UI" panose="020B0604030504040204" pitchFamily="50" charset="-128"/>
                <a:ea typeface="Meiryo UI" panose="020B0604030504040204" pitchFamily="50" charset="-128"/>
              </a:rPr>
              <a:t>VoiceTra</a:t>
            </a:r>
            <a:r>
              <a:rPr lang="ja-JP" altLang="en-US" sz="1050" dirty="0" smtClean="0">
                <a:solidFill>
                  <a:schemeClr val="tx1"/>
                </a:solidFill>
                <a:latin typeface="Meiryo UI" panose="020B0604030504040204" pitchFamily="50" charset="-128"/>
                <a:ea typeface="Meiryo UI" panose="020B0604030504040204" pitchFamily="50" charset="-128"/>
              </a:rPr>
              <a:t>＜ボイストラ＞」の</a:t>
            </a:r>
            <a:r>
              <a:rPr lang="en-US" altLang="ja-JP" sz="1050" dirty="0" smtClean="0">
                <a:solidFill>
                  <a:schemeClr val="tx1"/>
                </a:solidFill>
                <a:latin typeface="Meiryo UI" panose="020B0604030504040204" pitchFamily="50" charset="-128"/>
                <a:ea typeface="Meiryo UI" panose="020B0604030504040204" pitchFamily="50" charset="-128"/>
              </a:rPr>
              <a:t>HP</a:t>
            </a:r>
            <a:r>
              <a:rPr lang="ja-JP" altLang="en-US" sz="1050" dirty="0" smtClean="0">
                <a:solidFill>
                  <a:schemeClr val="tx1"/>
                </a:solidFill>
                <a:latin typeface="Meiryo UI" panose="020B0604030504040204" pitchFamily="50" charset="-128"/>
                <a:ea typeface="Meiryo UI" panose="020B0604030504040204" pitchFamily="50" charset="-128"/>
              </a:rPr>
              <a:t>にアクセス</a:t>
            </a:r>
            <a:endParaRPr lang="en-US" altLang="ja-JP" sz="1050" dirty="0" smtClean="0">
              <a:solidFill>
                <a:schemeClr val="tx1"/>
              </a:solidFill>
              <a:latin typeface="Meiryo UI" panose="020B0604030504040204" pitchFamily="50" charset="-128"/>
              <a:ea typeface="Meiryo UI" panose="020B0604030504040204" pitchFamily="50" charset="-128"/>
            </a:endParaRPr>
          </a:p>
          <a:p>
            <a:endParaRPr lang="en-US" altLang="ja-JP" sz="1050" dirty="0">
              <a:solidFill>
                <a:schemeClr val="tx1"/>
              </a:solidFill>
              <a:latin typeface="Meiryo UI" panose="020B0604030504040204" pitchFamily="50" charset="-128"/>
              <a:ea typeface="Meiryo UI" panose="020B0604030504040204" pitchFamily="50" charset="-128"/>
            </a:endParaRPr>
          </a:p>
          <a:p>
            <a:endParaRPr lang="en-US" altLang="ja-JP" sz="1050" dirty="0">
              <a:solidFill>
                <a:schemeClr val="tx1"/>
              </a:solidFill>
              <a:latin typeface="Meiryo UI" panose="020B0604030504040204" pitchFamily="50" charset="-128"/>
              <a:ea typeface="Meiryo UI" panose="020B0604030504040204" pitchFamily="50" charset="-128"/>
            </a:endParaRPr>
          </a:p>
          <a:p>
            <a:endParaRPr lang="en-US" altLang="ja-JP" sz="1050" dirty="0" smtClean="0">
              <a:solidFill>
                <a:schemeClr val="tx1"/>
              </a:solidFill>
              <a:latin typeface="Meiryo UI" panose="020B0604030504040204" pitchFamily="50" charset="-128"/>
              <a:ea typeface="Meiryo UI" panose="020B0604030504040204" pitchFamily="50" charset="-128"/>
            </a:endParaRPr>
          </a:p>
          <a:p>
            <a:endParaRPr lang="en-US" altLang="ja-JP" sz="1050" dirty="0" smtClean="0">
              <a:solidFill>
                <a:schemeClr val="tx1"/>
              </a:solidFill>
              <a:latin typeface="Meiryo UI" panose="020B0604030504040204" pitchFamily="50" charset="-128"/>
              <a:ea typeface="Meiryo UI" panose="020B0604030504040204" pitchFamily="50" charset="-128"/>
            </a:endParaRPr>
          </a:p>
          <a:p>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ご自身の端末</a:t>
            </a:r>
            <a:r>
              <a:rPr lang="en-US" altLang="ja-JP" sz="1050" dirty="0" smtClean="0">
                <a:solidFill>
                  <a:schemeClr val="tx1"/>
                </a:solidFill>
                <a:latin typeface="Meiryo UI" panose="020B0604030504040204" pitchFamily="50" charset="-128"/>
                <a:ea typeface="Meiryo UI" panose="020B0604030504040204" pitchFamily="50" charset="-128"/>
              </a:rPr>
              <a:t>(2</a:t>
            </a:r>
            <a:r>
              <a:rPr lang="ja-JP" altLang="en-US" sz="1050" dirty="0" smtClean="0">
                <a:solidFill>
                  <a:schemeClr val="tx1"/>
                </a:solidFill>
                <a:latin typeface="Meiryo UI" panose="020B0604030504040204" pitchFamily="50" charset="-128"/>
                <a:ea typeface="Meiryo UI" panose="020B0604030504040204" pitchFamily="50" charset="-128"/>
              </a:rPr>
              <a:t>種類</a:t>
            </a:r>
            <a:r>
              <a:rPr lang="en-US" altLang="ja-JP" sz="1050" dirty="0" smtClean="0">
                <a:solidFill>
                  <a:schemeClr val="tx1"/>
                </a:solidFill>
                <a:latin typeface="Meiryo UI" panose="020B0604030504040204" pitchFamily="50" charset="-128"/>
                <a:ea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rPr>
              <a:t>に合わせて、</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ダウンロードとインストールをお願いします。</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rPr>
              <a:t>1</a:t>
            </a:r>
            <a:r>
              <a:rPr lang="ja-JP" altLang="en-US" sz="1050" dirty="0" smtClean="0">
                <a:solidFill>
                  <a:schemeClr val="tx1"/>
                </a:solidFill>
                <a:latin typeface="Meiryo UI" panose="020B0604030504040204" pitchFamily="50" charset="-128"/>
                <a:ea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rPr>
              <a:t>App</a:t>
            </a:r>
            <a:r>
              <a:rPr lang="ja-JP" altLang="en-US" sz="1050" dirty="0" smtClean="0">
                <a:solidFill>
                  <a:schemeClr val="tx1"/>
                </a:solidFill>
                <a:latin typeface="Meiryo UI" panose="020B0604030504040204" pitchFamily="50" charset="-128"/>
                <a:ea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rPr>
              <a:t>Store</a:t>
            </a:r>
            <a:r>
              <a:rPr lang="ja-JP" altLang="en-US" sz="1050" dirty="0" smtClean="0">
                <a:solidFill>
                  <a:schemeClr val="tx1"/>
                </a:solidFill>
                <a:latin typeface="Meiryo UI" panose="020B0604030504040204" pitchFamily="50" charset="-128"/>
                <a:ea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rPr>
              <a:t>iPhone</a:t>
            </a:r>
            <a:r>
              <a:rPr lang="ja-JP" altLang="en-US" sz="1050" dirty="0" smtClean="0">
                <a:solidFill>
                  <a:schemeClr val="tx1"/>
                </a:solidFill>
                <a:latin typeface="Meiryo UI" panose="020B0604030504040204" pitchFamily="50" charset="-128"/>
                <a:ea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rPr>
              <a:t>2</a:t>
            </a:r>
            <a:r>
              <a:rPr lang="ja-JP" altLang="en-US" sz="1050" dirty="0" smtClean="0">
                <a:solidFill>
                  <a:schemeClr val="tx1"/>
                </a:solidFill>
                <a:latin typeface="Meiryo UI" panose="020B0604030504040204" pitchFamily="50" charset="-128"/>
                <a:ea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rPr>
              <a:t>Google Play</a:t>
            </a:r>
            <a:r>
              <a:rPr lang="ja-JP" altLang="en-US" sz="1050" dirty="0" smtClean="0">
                <a:solidFill>
                  <a:schemeClr val="tx1"/>
                </a:solidFill>
                <a:latin typeface="Meiryo UI" panose="020B0604030504040204" pitchFamily="50" charset="-128"/>
                <a:ea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rPr>
              <a:t>Android</a:t>
            </a:r>
            <a:r>
              <a:rPr lang="ja-JP" altLang="en-US" sz="1050" dirty="0" smtClean="0">
                <a:solidFill>
                  <a:schemeClr val="tx1"/>
                </a:solidFill>
                <a:latin typeface="Meiryo UI" panose="020B0604030504040204" pitchFamily="50" charset="-128"/>
                <a:ea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endParaRPr>
          </a:p>
          <a:p>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4" name="フローチャート: 端子 3"/>
          <p:cNvSpPr/>
          <p:nvPr/>
        </p:nvSpPr>
        <p:spPr>
          <a:xfrm>
            <a:off x="4296228" y="114764"/>
            <a:ext cx="1998618" cy="43865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研修参加者様へ</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事前準備のお願い</a:t>
            </a:r>
            <a:endParaRPr kumimoji="1" lang="ja-JP" altLang="en-US" sz="1400" b="1" dirty="0">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6"/>
          <a:stretch>
            <a:fillRect/>
          </a:stretch>
        </p:blipFill>
        <p:spPr>
          <a:xfrm>
            <a:off x="4889643" y="2564180"/>
            <a:ext cx="707284" cy="742172"/>
          </a:xfrm>
          <a:prstGeom prst="rect">
            <a:avLst/>
          </a:prstGeom>
        </p:spPr>
      </p:pic>
      <p:pic>
        <p:nvPicPr>
          <p:cNvPr id="18" name="図 17"/>
          <p:cNvPicPr>
            <a:picLocks noChangeAspect="1"/>
          </p:cNvPicPr>
          <p:nvPr/>
        </p:nvPicPr>
        <p:blipFill rotWithShape="1">
          <a:blip r:embed="rId7"/>
          <a:srcRect l="10476" t="26627" r="70667" b="50754"/>
          <a:stretch/>
        </p:blipFill>
        <p:spPr>
          <a:xfrm>
            <a:off x="5737611" y="622431"/>
            <a:ext cx="751725" cy="721352"/>
          </a:xfrm>
          <a:prstGeom prst="rect">
            <a:avLst/>
          </a:prstGeom>
        </p:spPr>
      </p:pic>
    </p:spTree>
    <p:extLst>
      <p:ext uri="{BB962C8B-B14F-4D97-AF65-F5344CB8AC3E}">
        <p14:creationId xmlns:p14="http://schemas.microsoft.com/office/powerpoint/2010/main" val="2524057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1254</TotalTime>
  <Words>605</Words>
  <Application>Microsoft Office PowerPoint</Application>
  <PresentationFormat>A4 210 x 297 mm</PresentationFormat>
  <Paragraphs>120</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ＭＳ Ｐゴシック</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knt</dc:creator>
  <cp:lastModifiedBy>tsc075</cp:lastModifiedBy>
  <cp:revision>99</cp:revision>
  <cp:lastPrinted>2020-12-24T09:29:59Z</cp:lastPrinted>
  <dcterms:created xsi:type="dcterms:W3CDTF">2020-12-03T18:30:30Z</dcterms:created>
  <dcterms:modified xsi:type="dcterms:W3CDTF">2022-06-09T01:44:34Z</dcterms:modified>
</cp:coreProperties>
</file>